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9" r:id="rId1"/>
    <p:sldMasterId id="2147483745" r:id="rId2"/>
    <p:sldMasterId id="2147483758" r:id="rId3"/>
  </p:sldMasterIdLst>
  <p:notesMasterIdLst>
    <p:notesMasterId r:id="rId85"/>
  </p:notesMasterIdLst>
  <p:sldIdLst>
    <p:sldId id="1025" r:id="rId4"/>
    <p:sldId id="1140" r:id="rId5"/>
    <p:sldId id="1141" r:id="rId6"/>
    <p:sldId id="1142" r:id="rId7"/>
    <p:sldId id="1139" r:id="rId8"/>
    <p:sldId id="1027" r:id="rId9"/>
    <p:sldId id="1123" r:id="rId10"/>
    <p:sldId id="1124" r:id="rId11"/>
    <p:sldId id="1125" r:id="rId12"/>
    <p:sldId id="1126" r:id="rId13"/>
    <p:sldId id="1129" r:id="rId14"/>
    <p:sldId id="1028" r:id="rId15"/>
    <p:sldId id="1029" r:id="rId16"/>
    <p:sldId id="1030" r:id="rId17"/>
    <p:sldId id="1031" r:id="rId18"/>
    <p:sldId id="1032" r:id="rId19"/>
    <p:sldId id="1128" r:id="rId20"/>
    <p:sldId id="1033" r:id="rId21"/>
    <p:sldId id="1034" r:id="rId22"/>
    <p:sldId id="1144" r:id="rId23"/>
    <p:sldId id="1036" r:id="rId24"/>
    <p:sldId id="1145" r:id="rId25"/>
    <p:sldId id="1038" r:id="rId26"/>
    <p:sldId id="1039" r:id="rId27"/>
    <p:sldId id="1040" r:id="rId28"/>
    <p:sldId id="1041" r:id="rId29"/>
    <p:sldId id="1043" r:id="rId30"/>
    <p:sldId id="1042" r:id="rId31"/>
    <p:sldId id="1045" r:id="rId32"/>
    <p:sldId id="1046" r:id="rId33"/>
    <p:sldId id="1047" r:id="rId34"/>
    <p:sldId id="1048" r:id="rId35"/>
    <p:sldId id="1049" r:id="rId36"/>
    <p:sldId id="1050" r:id="rId37"/>
    <p:sldId id="1051" r:id="rId38"/>
    <p:sldId id="1053" r:id="rId39"/>
    <p:sldId id="1705" r:id="rId40"/>
    <p:sldId id="1706" r:id="rId41"/>
    <p:sldId id="1707" r:id="rId42"/>
    <p:sldId id="1054" r:id="rId43"/>
    <p:sldId id="1055" r:id="rId44"/>
    <p:sldId id="1056" r:id="rId45"/>
    <p:sldId id="1057" r:id="rId46"/>
    <p:sldId id="1058" r:id="rId47"/>
    <p:sldId id="1059" r:id="rId48"/>
    <p:sldId id="1168" r:id="rId49"/>
    <p:sldId id="1164" r:id="rId50"/>
    <p:sldId id="1060" r:id="rId51"/>
    <p:sldId id="1061" r:id="rId52"/>
    <p:sldId id="1062" r:id="rId53"/>
    <p:sldId id="1063" r:id="rId54"/>
    <p:sldId id="1064" r:id="rId55"/>
    <p:sldId id="1065" r:id="rId56"/>
    <p:sldId id="1067" r:id="rId57"/>
    <p:sldId id="1068" r:id="rId58"/>
    <p:sldId id="1069" r:id="rId59"/>
    <p:sldId id="1066" r:id="rId60"/>
    <p:sldId id="1075" r:id="rId61"/>
    <p:sldId id="1811" r:id="rId62"/>
    <p:sldId id="1803" r:id="rId63"/>
    <p:sldId id="1570" r:id="rId64"/>
    <p:sldId id="1571" r:id="rId65"/>
    <p:sldId id="1572" r:id="rId66"/>
    <p:sldId id="1576" r:id="rId67"/>
    <p:sldId id="1577" r:id="rId68"/>
    <p:sldId id="1581" r:id="rId69"/>
    <p:sldId id="1804" r:id="rId70"/>
    <p:sldId id="1802" r:id="rId71"/>
    <p:sldId id="1805" r:id="rId72"/>
    <p:sldId id="1806" r:id="rId73"/>
    <p:sldId id="1808" r:id="rId74"/>
    <p:sldId id="1816" r:id="rId75"/>
    <p:sldId id="1807" r:id="rId76"/>
    <p:sldId id="1813" r:id="rId77"/>
    <p:sldId id="1814" r:id="rId78"/>
    <p:sldId id="1815" r:id="rId79"/>
    <p:sldId id="1812" r:id="rId80"/>
    <p:sldId id="1809" r:id="rId81"/>
    <p:sldId id="1818" r:id="rId82"/>
    <p:sldId id="1817" r:id="rId83"/>
    <p:sldId id="1162" r:id="rId84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399"/>
    <a:srgbClr val="CCECFF"/>
    <a:srgbClr val="F8F8F8"/>
    <a:srgbClr val="B90F22"/>
    <a:srgbClr val="EAEAEA"/>
    <a:srgbClr val="66CCFF"/>
    <a:srgbClr val="009242"/>
    <a:srgbClr val="EA8B00"/>
    <a:srgbClr val="CC3300"/>
    <a:srgbClr val="FF9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84E427A-3D55-4303-BF80-6455036E1DE7}" styleName="Designformatvorlage 1 - Akz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323" autoAdjust="0"/>
    <p:restoredTop sz="85578" autoAdjust="0"/>
  </p:normalViewPr>
  <p:slideViewPr>
    <p:cSldViewPr>
      <p:cViewPr varScale="1">
        <p:scale>
          <a:sx n="104" d="100"/>
          <a:sy n="104" d="100"/>
        </p:scale>
        <p:origin x="1832" y="2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540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2808"/>
    </p:cViewPr>
  </p:sorterViewPr>
  <p:notesViewPr>
    <p:cSldViewPr>
      <p:cViewPr varScale="1">
        <p:scale>
          <a:sx n="81" d="100"/>
          <a:sy n="81" d="100"/>
        </p:scale>
        <p:origin x="-2748" y="-9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84" Type="http://schemas.openxmlformats.org/officeDocument/2006/relationships/slide" Target="slides/slide81.xml"/><Relationship Id="rId89" Type="http://schemas.openxmlformats.org/officeDocument/2006/relationships/tableStyles" Target="tableStyles.xml"/><Relationship Id="rId16" Type="http://schemas.openxmlformats.org/officeDocument/2006/relationships/slide" Target="slides/slide13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74" Type="http://schemas.openxmlformats.org/officeDocument/2006/relationships/slide" Target="slides/slide71.xml"/><Relationship Id="rId79" Type="http://schemas.openxmlformats.org/officeDocument/2006/relationships/slide" Target="slides/slide76.xml"/><Relationship Id="rId5" Type="http://schemas.openxmlformats.org/officeDocument/2006/relationships/slide" Target="slides/slide2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77" Type="http://schemas.openxmlformats.org/officeDocument/2006/relationships/slide" Target="slides/slide74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80" Type="http://schemas.openxmlformats.org/officeDocument/2006/relationships/slide" Target="slides/slide77.xml"/><Relationship Id="rId85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83" Type="http://schemas.openxmlformats.org/officeDocument/2006/relationships/slide" Target="slides/slide80.xml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81" Type="http://schemas.openxmlformats.org/officeDocument/2006/relationships/slide" Target="slides/slide78.xml"/><Relationship Id="rId86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Relationship Id="rId87" Type="http://schemas.openxmlformats.org/officeDocument/2006/relationships/viewProps" Target="viewProps.xml"/><Relationship Id="rId61" Type="http://schemas.openxmlformats.org/officeDocument/2006/relationships/slide" Target="slides/slide58.xml"/><Relationship Id="rId82" Type="http://schemas.openxmlformats.org/officeDocument/2006/relationships/slide" Target="slides/slide79.xml"/><Relationship Id="rId19" Type="http://schemas.openxmlformats.org/officeDocument/2006/relationships/slide" Target="slides/slide16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1CB37BB-7AD7-8C4D-B51E-7D4970C7B954}" type="doc">
      <dgm:prSet loTypeId="urn:microsoft.com/office/officeart/2005/8/layout/orgChart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F38D15A2-29B7-A443-9980-090272B16395}">
      <dgm:prSet phldrT="[Text]"/>
      <dgm:spPr/>
      <dgm:t>
        <a:bodyPr/>
        <a:lstStyle/>
        <a:p>
          <a:r>
            <a:rPr lang="de-DE" dirty="0" err="1">
              <a:solidFill>
                <a:schemeClr val="tx1"/>
              </a:solidFill>
            </a:rPr>
            <a:t>Machine</a:t>
          </a:r>
          <a:r>
            <a:rPr lang="de-DE" dirty="0">
              <a:solidFill>
                <a:schemeClr val="tx1"/>
              </a:solidFill>
            </a:rPr>
            <a:t> Learning</a:t>
          </a:r>
        </a:p>
      </dgm:t>
    </dgm:pt>
    <dgm:pt modelId="{67F23945-A5AB-A642-944F-4B938BE20D91}" type="parTrans" cxnId="{EBA3A22C-956D-E34D-AE89-9B4A29861304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3C23A7AF-9883-3F47-A1C4-C47DACB9E372}" type="sibTrans" cxnId="{EBA3A22C-956D-E34D-AE89-9B4A29861304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6B133C4B-6FA3-1547-878A-41B8EF986ED3}">
      <dgm:prSet phldrT="[Text]"/>
      <dgm:spPr/>
      <dgm:t>
        <a:bodyPr/>
        <a:lstStyle/>
        <a:p>
          <a:r>
            <a:rPr lang="de-DE" dirty="0" err="1">
              <a:solidFill>
                <a:schemeClr val="tx1"/>
              </a:solidFill>
            </a:rPr>
            <a:t>Supervised</a:t>
          </a:r>
          <a:r>
            <a:rPr lang="de-DE" dirty="0">
              <a:solidFill>
                <a:schemeClr val="tx1"/>
              </a:solidFill>
            </a:rPr>
            <a:t> ML</a:t>
          </a:r>
        </a:p>
      </dgm:t>
    </dgm:pt>
    <dgm:pt modelId="{15E78EBA-7816-BF4D-8637-EF856C306175}" type="parTrans" cxnId="{4C7671A0-818C-D743-A519-A5B07EE6A8CA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9C230E64-50A8-9C45-A63A-3F61DEC316A4}" type="sibTrans" cxnId="{4C7671A0-818C-D743-A519-A5B07EE6A8CA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7D148DF9-019A-7F4E-8F17-38BC6B8BD800}">
      <dgm:prSet phldrT="[Text]"/>
      <dgm:spPr/>
      <dgm:t>
        <a:bodyPr/>
        <a:lstStyle/>
        <a:p>
          <a:r>
            <a:rPr lang="de-DE" dirty="0" err="1">
              <a:solidFill>
                <a:schemeClr val="tx1"/>
              </a:solidFill>
            </a:rPr>
            <a:t>Unsupervised</a:t>
          </a:r>
          <a:r>
            <a:rPr lang="de-DE" dirty="0">
              <a:solidFill>
                <a:schemeClr val="tx1"/>
              </a:solidFill>
            </a:rPr>
            <a:t> ML</a:t>
          </a:r>
        </a:p>
      </dgm:t>
    </dgm:pt>
    <dgm:pt modelId="{ABC6FA7F-629F-9043-9E2D-EB89B812CB08}" type="parTrans" cxnId="{BB4D4326-4A6C-2741-A2C2-2ACAEB433F71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6E33BC86-318F-3F49-AD68-AAA75BB686C0}" type="sibTrans" cxnId="{BB4D4326-4A6C-2741-A2C2-2ACAEB433F71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BCAC46ED-F593-D641-86F1-AE00FCB24D13}">
      <dgm:prSet phldrT="[Text]"/>
      <dgm:spPr/>
      <dgm:t>
        <a:bodyPr/>
        <a:lstStyle/>
        <a:p>
          <a:r>
            <a:rPr lang="de-DE" dirty="0">
              <a:solidFill>
                <a:schemeClr val="tx1"/>
              </a:solidFill>
            </a:rPr>
            <a:t>Reinforcement Learning</a:t>
          </a:r>
        </a:p>
      </dgm:t>
    </dgm:pt>
    <dgm:pt modelId="{4EBC9117-286C-094C-9A17-26F58AC42D1F}" type="parTrans" cxnId="{E362286C-30A2-EE4F-A59A-9CF41D828E80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FE14A7D5-BF77-B641-A2B7-FF05B77492A3}" type="sibTrans" cxnId="{E362286C-30A2-EE4F-A59A-9CF41D828E80}">
      <dgm:prSet/>
      <dgm:spPr/>
      <dgm:t>
        <a:bodyPr/>
        <a:lstStyle/>
        <a:p>
          <a:endParaRPr lang="de-DE">
            <a:solidFill>
              <a:schemeClr val="tx1"/>
            </a:solidFill>
          </a:endParaRPr>
        </a:p>
      </dgm:t>
    </dgm:pt>
    <dgm:pt modelId="{69FC72D0-9CC0-A244-A2BB-3783124221D8}" type="pres">
      <dgm:prSet presAssocID="{B1CB37BB-7AD7-8C4D-B51E-7D4970C7B954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4962A635-7A59-504C-BBC5-D6B0288E0F75}" type="pres">
      <dgm:prSet presAssocID="{F38D15A2-29B7-A443-9980-090272B16395}" presName="hierRoot1" presStyleCnt="0">
        <dgm:presLayoutVars>
          <dgm:hierBranch val="init"/>
        </dgm:presLayoutVars>
      </dgm:prSet>
      <dgm:spPr/>
    </dgm:pt>
    <dgm:pt modelId="{00EDEE92-28D3-3D46-91CE-E01B6CBF396D}" type="pres">
      <dgm:prSet presAssocID="{F38D15A2-29B7-A443-9980-090272B16395}" presName="rootComposite1" presStyleCnt="0"/>
      <dgm:spPr/>
    </dgm:pt>
    <dgm:pt modelId="{41A4B9F0-DC44-C640-A686-85DA5B85F38A}" type="pres">
      <dgm:prSet presAssocID="{F38D15A2-29B7-A443-9980-090272B16395}" presName="rootText1" presStyleLbl="node0" presStyleIdx="0" presStyleCnt="1" custScaleX="153238" custScaleY="186079">
        <dgm:presLayoutVars>
          <dgm:chPref val="3"/>
        </dgm:presLayoutVars>
      </dgm:prSet>
      <dgm:spPr/>
    </dgm:pt>
    <dgm:pt modelId="{0EA1374C-7319-BA4B-955B-648E8E7F6181}" type="pres">
      <dgm:prSet presAssocID="{F38D15A2-29B7-A443-9980-090272B16395}" presName="rootConnector1" presStyleLbl="node1" presStyleIdx="0" presStyleCnt="0"/>
      <dgm:spPr/>
    </dgm:pt>
    <dgm:pt modelId="{70650B36-7F88-1F4A-9A72-FB6E29ED8D43}" type="pres">
      <dgm:prSet presAssocID="{F38D15A2-29B7-A443-9980-090272B16395}" presName="hierChild2" presStyleCnt="0"/>
      <dgm:spPr/>
    </dgm:pt>
    <dgm:pt modelId="{1543D8E4-8252-B849-A57B-380A74F33293}" type="pres">
      <dgm:prSet presAssocID="{15E78EBA-7816-BF4D-8637-EF856C306175}" presName="Name37" presStyleLbl="parChTrans1D2" presStyleIdx="0" presStyleCnt="3"/>
      <dgm:spPr/>
    </dgm:pt>
    <dgm:pt modelId="{FAB54BFC-5D46-824B-AF13-ED10128DC324}" type="pres">
      <dgm:prSet presAssocID="{6B133C4B-6FA3-1547-878A-41B8EF986ED3}" presName="hierRoot2" presStyleCnt="0">
        <dgm:presLayoutVars>
          <dgm:hierBranch val="init"/>
        </dgm:presLayoutVars>
      </dgm:prSet>
      <dgm:spPr/>
    </dgm:pt>
    <dgm:pt modelId="{81F762D9-AB00-2C48-A9F7-58AFB0607A1C}" type="pres">
      <dgm:prSet presAssocID="{6B133C4B-6FA3-1547-878A-41B8EF986ED3}" presName="rootComposite" presStyleCnt="0"/>
      <dgm:spPr/>
    </dgm:pt>
    <dgm:pt modelId="{96E342EE-002A-F74D-A9C6-7A84B5CD900C}" type="pres">
      <dgm:prSet presAssocID="{6B133C4B-6FA3-1547-878A-41B8EF986ED3}" presName="rootText" presStyleLbl="node2" presStyleIdx="0" presStyleCnt="3" custAng="10800000" custFlipVert="1" custScaleX="176025" custScaleY="195256">
        <dgm:presLayoutVars>
          <dgm:chPref val="3"/>
        </dgm:presLayoutVars>
      </dgm:prSet>
      <dgm:spPr/>
    </dgm:pt>
    <dgm:pt modelId="{D1659E54-6E64-9445-A869-BA9D3E616CCA}" type="pres">
      <dgm:prSet presAssocID="{6B133C4B-6FA3-1547-878A-41B8EF986ED3}" presName="rootConnector" presStyleLbl="node2" presStyleIdx="0" presStyleCnt="3"/>
      <dgm:spPr/>
    </dgm:pt>
    <dgm:pt modelId="{2EC18933-94F2-8E44-BF58-44A02999DEEF}" type="pres">
      <dgm:prSet presAssocID="{6B133C4B-6FA3-1547-878A-41B8EF986ED3}" presName="hierChild4" presStyleCnt="0"/>
      <dgm:spPr/>
    </dgm:pt>
    <dgm:pt modelId="{3D103546-757E-0140-86DC-6E8173ECEDF4}" type="pres">
      <dgm:prSet presAssocID="{6B133C4B-6FA3-1547-878A-41B8EF986ED3}" presName="hierChild5" presStyleCnt="0"/>
      <dgm:spPr/>
    </dgm:pt>
    <dgm:pt modelId="{4A2EEA05-DE79-FF46-A7EA-EF36B4D72D95}" type="pres">
      <dgm:prSet presAssocID="{ABC6FA7F-629F-9043-9E2D-EB89B812CB08}" presName="Name37" presStyleLbl="parChTrans1D2" presStyleIdx="1" presStyleCnt="3"/>
      <dgm:spPr/>
    </dgm:pt>
    <dgm:pt modelId="{C7017E13-60E6-824C-84B5-FD476F6C4393}" type="pres">
      <dgm:prSet presAssocID="{7D148DF9-019A-7F4E-8F17-38BC6B8BD800}" presName="hierRoot2" presStyleCnt="0">
        <dgm:presLayoutVars>
          <dgm:hierBranch val="init"/>
        </dgm:presLayoutVars>
      </dgm:prSet>
      <dgm:spPr/>
    </dgm:pt>
    <dgm:pt modelId="{5A9B22E2-B323-B147-91B8-11E238E633E8}" type="pres">
      <dgm:prSet presAssocID="{7D148DF9-019A-7F4E-8F17-38BC6B8BD800}" presName="rootComposite" presStyleCnt="0"/>
      <dgm:spPr/>
    </dgm:pt>
    <dgm:pt modelId="{A0BF480D-700D-7C42-8276-2861FBDF8D07}" type="pres">
      <dgm:prSet presAssocID="{7D148DF9-019A-7F4E-8F17-38BC6B8BD800}" presName="rootText" presStyleLbl="node2" presStyleIdx="1" presStyleCnt="3" custAng="10800000" custFlipVert="1" custScaleX="176025" custScaleY="195256">
        <dgm:presLayoutVars>
          <dgm:chPref val="3"/>
        </dgm:presLayoutVars>
      </dgm:prSet>
      <dgm:spPr/>
    </dgm:pt>
    <dgm:pt modelId="{1408894A-2A26-C647-912F-31A62EA4AD32}" type="pres">
      <dgm:prSet presAssocID="{7D148DF9-019A-7F4E-8F17-38BC6B8BD800}" presName="rootConnector" presStyleLbl="node2" presStyleIdx="1" presStyleCnt="3"/>
      <dgm:spPr/>
    </dgm:pt>
    <dgm:pt modelId="{37398D07-975E-3949-ACF6-D62A6A68FDBC}" type="pres">
      <dgm:prSet presAssocID="{7D148DF9-019A-7F4E-8F17-38BC6B8BD800}" presName="hierChild4" presStyleCnt="0"/>
      <dgm:spPr/>
    </dgm:pt>
    <dgm:pt modelId="{03D53A6D-510C-774E-84B9-08B53214E1F2}" type="pres">
      <dgm:prSet presAssocID="{7D148DF9-019A-7F4E-8F17-38BC6B8BD800}" presName="hierChild5" presStyleCnt="0"/>
      <dgm:spPr/>
    </dgm:pt>
    <dgm:pt modelId="{07CADC8E-1136-CD44-BD61-8679FD5E3EA2}" type="pres">
      <dgm:prSet presAssocID="{4EBC9117-286C-094C-9A17-26F58AC42D1F}" presName="Name37" presStyleLbl="parChTrans1D2" presStyleIdx="2" presStyleCnt="3"/>
      <dgm:spPr/>
    </dgm:pt>
    <dgm:pt modelId="{2306D993-0DAD-EA4E-A219-B27B058EA818}" type="pres">
      <dgm:prSet presAssocID="{BCAC46ED-F593-D641-86F1-AE00FCB24D13}" presName="hierRoot2" presStyleCnt="0">
        <dgm:presLayoutVars>
          <dgm:hierBranch val="init"/>
        </dgm:presLayoutVars>
      </dgm:prSet>
      <dgm:spPr/>
    </dgm:pt>
    <dgm:pt modelId="{CFA734EF-C929-D049-943E-A87C6B0AA6D3}" type="pres">
      <dgm:prSet presAssocID="{BCAC46ED-F593-D641-86F1-AE00FCB24D13}" presName="rootComposite" presStyleCnt="0"/>
      <dgm:spPr/>
    </dgm:pt>
    <dgm:pt modelId="{346AA61D-B2DB-E148-B560-53B1B040FCFD}" type="pres">
      <dgm:prSet presAssocID="{BCAC46ED-F593-D641-86F1-AE00FCB24D13}" presName="rootText" presStyleLbl="node2" presStyleIdx="2" presStyleCnt="3" custAng="10800000" custFlipVert="1" custScaleX="176025" custScaleY="195256">
        <dgm:presLayoutVars>
          <dgm:chPref val="3"/>
        </dgm:presLayoutVars>
      </dgm:prSet>
      <dgm:spPr/>
    </dgm:pt>
    <dgm:pt modelId="{2E8D1645-E81D-894C-9357-193E4874CB9E}" type="pres">
      <dgm:prSet presAssocID="{BCAC46ED-F593-D641-86F1-AE00FCB24D13}" presName="rootConnector" presStyleLbl="node2" presStyleIdx="2" presStyleCnt="3"/>
      <dgm:spPr/>
    </dgm:pt>
    <dgm:pt modelId="{B015AE7A-A97F-9A4A-B5AC-5634591ABA75}" type="pres">
      <dgm:prSet presAssocID="{BCAC46ED-F593-D641-86F1-AE00FCB24D13}" presName="hierChild4" presStyleCnt="0"/>
      <dgm:spPr/>
    </dgm:pt>
    <dgm:pt modelId="{E24AC13D-72A2-B442-8A92-36C91B268600}" type="pres">
      <dgm:prSet presAssocID="{BCAC46ED-F593-D641-86F1-AE00FCB24D13}" presName="hierChild5" presStyleCnt="0"/>
      <dgm:spPr/>
    </dgm:pt>
    <dgm:pt modelId="{CBED6400-F911-A349-8CED-79135FFC8781}" type="pres">
      <dgm:prSet presAssocID="{F38D15A2-29B7-A443-9980-090272B16395}" presName="hierChild3" presStyleCnt="0"/>
      <dgm:spPr/>
    </dgm:pt>
  </dgm:ptLst>
  <dgm:cxnLst>
    <dgm:cxn modelId="{BB4D4326-4A6C-2741-A2C2-2ACAEB433F71}" srcId="{F38D15A2-29B7-A443-9980-090272B16395}" destId="{7D148DF9-019A-7F4E-8F17-38BC6B8BD800}" srcOrd="1" destOrd="0" parTransId="{ABC6FA7F-629F-9043-9E2D-EB89B812CB08}" sibTransId="{6E33BC86-318F-3F49-AD68-AAA75BB686C0}"/>
    <dgm:cxn modelId="{2B15FC27-C618-C34B-B430-CA1327F82DDC}" type="presOf" srcId="{7D148DF9-019A-7F4E-8F17-38BC6B8BD800}" destId="{1408894A-2A26-C647-912F-31A62EA4AD32}" srcOrd="1" destOrd="0" presId="urn:microsoft.com/office/officeart/2005/8/layout/orgChart1"/>
    <dgm:cxn modelId="{EBA3A22C-956D-E34D-AE89-9B4A29861304}" srcId="{B1CB37BB-7AD7-8C4D-B51E-7D4970C7B954}" destId="{F38D15A2-29B7-A443-9980-090272B16395}" srcOrd="0" destOrd="0" parTransId="{67F23945-A5AB-A642-944F-4B938BE20D91}" sibTransId="{3C23A7AF-9883-3F47-A1C4-C47DACB9E372}"/>
    <dgm:cxn modelId="{3DD3663D-941D-4F45-9B5F-0D5D99646560}" type="presOf" srcId="{BCAC46ED-F593-D641-86F1-AE00FCB24D13}" destId="{346AA61D-B2DB-E148-B560-53B1B040FCFD}" srcOrd="0" destOrd="0" presId="urn:microsoft.com/office/officeart/2005/8/layout/orgChart1"/>
    <dgm:cxn modelId="{E362286C-30A2-EE4F-A59A-9CF41D828E80}" srcId="{F38D15A2-29B7-A443-9980-090272B16395}" destId="{BCAC46ED-F593-D641-86F1-AE00FCB24D13}" srcOrd="2" destOrd="0" parTransId="{4EBC9117-286C-094C-9A17-26F58AC42D1F}" sibTransId="{FE14A7D5-BF77-B641-A2B7-FF05B77492A3}"/>
    <dgm:cxn modelId="{39FA296C-8299-DA42-BAE3-B7605F10C63F}" type="presOf" srcId="{F38D15A2-29B7-A443-9980-090272B16395}" destId="{41A4B9F0-DC44-C640-A686-85DA5B85F38A}" srcOrd="0" destOrd="0" presId="urn:microsoft.com/office/officeart/2005/8/layout/orgChart1"/>
    <dgm:cxn modelId="{4CB73C80-5693-C545-AC50-81F92C8873C5}" type="presOf" srcId="{6B133C4B-6FA3-1547-878A-41B8EF986ED3}" destId="{96E342EE-002A-F74D-A9C6-7A84B5CD900C}" srcOrd="0" destOrd="0" presId="urn:microsoft.com/office/officeart/2005/8/layout/orgChart1"/>
    <dgm:cxn modelId="{4C7671A0-818C-D743-A519-A5B07EE6A8CA}" srcId="{F38D15A2-29B7-A443-9980-090272B16395}" destId="{6B133C4B-6FA3-1547-878A-41B8EF986ED3}" srcOrd="0" destOrd="0" parTransId="{15E78EBA-7816-BF4D-8637-EF856C306175}" sibTransId="{9C230E64-50A8-9C45-A63A-3F61DEC316A4}"/>
    <dgm:cxn modelId="{D79E1AA2-9B54-FD45-A15A-72043C678CF9}" type="presOf" srcId="{B1CB37BB-7AD7-8C4D-B51E-7D4970C7B954}" destId="{69FC72D0-9CC0-A244-A2BB-3783124221D8}" srcOrd="0" destOrd="0" presId="urn:microsoft.com/office/officeart/2005/8/layout/orgChart1"/>
    <dgm:cxn modelId="{0BB075A6-ACB3-724F-8FE0-66C4A980968F}" type="presOf" srcId="{ABC6FA7F-629F-9043-9E2D-EB89B812CB08}" destId="{4A2EEA05-DE79-FF46-A7EA-EF36B4D72D95}" srcOrd="0" destOrd="0" presId="urn:microsoft.com/office/officeart/2005/8/layout/orgChart1"/>
    <dgm:cxn modelId="{620555AE-06B9-DA42-BDFB-3149D510A209}" type="presOf" srcId="{BCAC46ED-F593-D641-86F1-AE00FCB24D13}" destId="{2E8D1645-E81D-894C-9357-193E4874CB9E}" srcOrd="1" destOrd="0" presId="urn:microsoft.com/office/officeart/2005/8/layout/orgChart1"/>
    <dgm:cxn modelId="{E6872EB8-468E-1147-8644-F848C3F20497}" type="presOf" srcId="{15E78EBA-7816-BF4D-8637-EF856C306175}" destId="{1543D8E4-8252-B849-A57B-380A74F33293}" srcOrd="0" destOrd="0" presId="urn:microsoft.com/office/officeart/2005/8/layout/orgChart1"/>
    <dgm:cxn modelId="{282181C2-54B8-1549-9937-6C58B3552E6D}" type="presOf" srcId="{6B133C4B-6FA3-1547-878A-41B8EF986ED3}" destId="{D1659E54-6E64-9445-A869-BA9D3E616CCA}" srcOrd="1" destOrd="0" presId="urn:microsoft.com/office/officeart/2005/8/layout/orgChart1"/>
    <dgm:cxn modelId="{D4CAC2E8-FF70-8742-A286-7B50ECA3A94F}" type="presOf" srcId="{F38D15A2-29B7-A443-9980-090272B16395}" destId="{0EA1374C-7319-BA4B-955B-648E8E7F6181}" srcOrd="1" destOrd="0" presId="urn:microsoft.com/office/officeart/2005/8/layout/orgChart1"/>
    <dgm:cxn modelId="{3E3AAEEE-C00A-0447-B744-D716AA654662}" type="presOf" srcId="{4EBC9117-286C-094C-9A17-26F58AC42D1F}" destId="{07CADC8E-1136-CD44-BD61-8679FD5E3EA2}" srcOrd="0" destOrd="0" presId="urn:microsoft.com/office/officeart/2005/8/layout/orgChart1"/>
    <dgm:cxn modelId="{3BCF82F0-184E-DF48-904D-9F81A54CB197}" type="presOf" srcId="{7D148DF9-019A-7F4E-8F17-38BC6B8BD800}" destId="{A0BF480D-700D-7C42-8276-2861FBDF8D07}" srcOrd="0" destOrd="0" presId="urn:microsoft.com/office/officeart/2005/8/layout/orgChart1"/>
    <dgm:cxn modelId="{688639B7-B135-4B48-8FD5-8C3749A87506}" type="presParOf" srcId="{69FC72D0-9CC0-A244-A2BB-3783124221D8}" destId="{4962A635-7A59-504C-BBC5-D6B0288E0F75}" srcOrd="0" destOrd="0" presId="urn:microsoft.com/office/officeart/2005/8/layout/orgChart1"/>
    <dgm:cxn modelId="{122CEF97-6047-3A48-AB23-EBA7B7FD62FF}" type="presParOf" srcId="{4962A635-7A59-504C-BBC5-D6B0288E0F75}" destId="{00EDEE92-28D3-3D46-91CE-E01B6CBF396D}" srcOrd="0" destOrd="0" presId="urn:microsoft.com/office/officeart/2005/8/layout/orgChart1"/>
    <dgm:cxn modelId="{20DE0019-8FC1-A446-83A4-F466975094C8}" type="presParOf" srcId="{00EDEE92-28D3-3D46-91CE-E01B6CBF396D}" destId="{41A4B9F0-DC44-C640-A686-85DA5B85F38A}" srcOrd="0" destOrd="0" presId="urn:microsoft.com/office/officeart/2005/8/layout/orgChart1"/>
    <dgm:cxn modelId="{EF948CCA-D63B-A04F-93D8-3FFF66D8D9DD}" type="presParOf" srcId="{00EDEE92-28D3-3D46-91CE-E01B6CBF396D}" destId="{0EA1374C-7319-BA4B-955B-648E8E7F6181}" srcOrd="1" destOrd="0" presId="urn:microsoft.com/office/officeart/2005/8/layout/orgChart1"/>
    <dgm:cxn modelId="{7C162281-AFB3-5940-BEDE-F4FF11901DCB}" type="presParOf" srcId="{4962A635-7A59-504C-BBC5-D6B0288E0F75}" destId="{70650B36-7F88-1F4A-9A72-FB6E29ED8D43}" srcOrd="1" destOrd="0" presId="urn:microsoft.com/office/officeart/2005/8/layout/orgChart1"/>
    <dgm:cxn modelId="{295A3634-4993-8F48-8FFF-8AAC2AC1F55F}" type="presParOf" srcId="{70650B36-7F88-1F4A-9A72-FB6E29ED8D43}" destId="{1543D8E4-8252-B849-A57B-380A74F33293}" srcOrd="0" destOrd="0" presId="urn:microsoft.com/office/officeart/2005/8/layout/orgChart1"/>
    <dgm:cxn modelId="{9F00DE27-165E-6845-A749-0777FEE25354}" type="presParOf" srcId="{70650B36-7F88-1F4A-9A72-FB6E29ED8D43}" destId="{FAB54BFC-5D46-824B-AF13-ED10128DC324}" srcOrd="1" destOrd="0" presId="urn:microsoft.com/office/officeart/2005/8/layout/orgChart1"/>
    <dgm:cxn modelId="{2BFEB568-96C4-D44A-9CE2-B07873A507B9}" type="presParOf" srcId="{FAB54BFC-5D46-824B-AF13-ED10128DC324}" destId="{81F762D9-AB00-2C48-A9F7-58AFB0607A1C}" srcOrd="0" destOrd="0" presId="urn:microsoft.com/office/officeart/2005/8/layout/orgChart1"/>
    <dgm:cxn modelId="{72DE988F-3CD6-2240-B2B9-700D9C0B8937}" type="presParOf" srcId="{81F762D9-AB00-2C48-A9F7-58AFB0607A1C}" destId="{96E342EE-002A-F74D-A9C6-7A84B5CD900C}" srcOrd="0" destOrd="0" presId="urn:microsoft.com/office/officeart/2005/8/layout/orgChart1"/>
    <dgm:cxn modelId="{7CA9A9FB-0F47-C740-A47F-16FEAAB5B41E}" type="presParOf" srcId="{81F762D9-AB00-2C48-A9F7-58AFB0607A1C}" destId="{D1659E54-6E64-9445-A869-BA9D3E616CCA}" srcOrd="1" destOrd="0" presId="urn:microsoft.com/office/officeart/2005/8/layout/orgChart1"/>
    <dgm:cxn modelId="{22372C12-8214-7341-A4F6-B7D4259B2D12}" type="presParOf" srcId="{FAB54BFC-5D46-824B-AF13-ED10128DC324}" destId="{2EC18933-94F2-8E44-BF58-44A02999DEEF}" srcOrd="1" destOrd="0" presId="urn:microsoft.com/office/officeart/2005/8/layout/orgChart1"/>
    <dgm:cxn modelId="{97E0617F-63DF-D444-BBB5-8CE42C7C8805}" type="presParOf" srcId="{FAB54BFC-5D46-824B-AF13-ED10128DC324}" destId="{3D103546-757E-0140-86DC-6E8173ECEDF4}" srcOrd="2" destOrd="0" presId="urn:microsoft.com/office/officeart/2005/8/layout/orgChart1"/>
    <dgm:cxn modelId="{E1BDF54F-B00C-3C41-95D6-011DDFFAFEC8}" type="presParOf" srcId="{70650B36-7F88-1F4A-9A72-FB6E29ED8D43}" destId="{4A2EEA05-DE79-FF46-A7EA-EF36B4D72D95}" srcOrd="2" destOrd="0" presId="urn:microsoft.com/office/officeart/2005/8/layout/orgChart1"/>
    <dgm:cxn modelId="{D655C187-6180-5647-9BCB-8628328164F8}" type="presParOf" srcId="{70650B36-7F88-1F4A-9A72-FB6E29ED8D43}" destId="{C7017E13-60E6-824C-84B5-FD476F6C4393}" srcOrd="3" destOrd="0" presId="urn:microsoft.com/office/officeart/2005/8/layout/orgChart1"/>
    <dgm:cxn modelId="{5352E015-5D2B-A14C-9639-8EAF2736EAD2}" type="presParOf" srcId="{C7017E13-60E6-824C-84B5-FD476F6C4393}" destId="{5A9B22E2-B323-B147-91B8-11E238E633E8}" srcOrd="0" destOrd="0" presId="urn:microsoft.com/office/officeart/2005/8/layout/orgChart1"/>
    <dgm:cxn modelId="{6E42F672-A14A-AB40-A107-24B884B9D9CB}" type="presParOf" srcId="{5A9B22E2-B323-B147-91B8-11E238E633E8}" destId="{A0BF480D-700D-7C42-8276-2861FBDF8D07}" srcOrd="0" destOrd="0" presId="urn:microsoft.com/office/officeart/2005/8/layout/orgChart1"/>
    <dgm:cxn modelId="{4F322FB1-BD5C-6043-A9CC-09DAAE0DC25D}" type="presParOf" srcId="{5A9B22E2-B323-B147-91B8-11E238E633E8}" destId="{1408894A-2A26-C647-912F-31A62EA4AD32}" srcOrd="1" destOrd="0" presId="urn:microsoft.com/office/officeart/2005/8/layout/orgChart1"/>
    <dgm:cxn modelId="{BCBF05DE-4FB7-AD4E-9F45-3771264C2C7C}" type="presParOf" srcId="{C7017E13-60E6-824C-84B5-FD476F6C4393}" destId="{37398D07-975E-3949-ACF6-D62A6A68FDBC}" srcOrd="1" destOrd="0" presId="urn:microsoft.com/office/officeart/2005/8/layout/orgChart1"/>
    <dgm:cxn modelId="{EDDE7170-88A3-BD49-BA7C-5B7C0B03FBEB}" type="presParOf" srcId="{C7017E13-60E6-824C-84B5-FD476F6C4393}" destId="{03D53A6D-510C-774E-84B9-08B53214E1F2}" srcOrd="2" destOrd="0" presId="urn:microsoft.com/office/officeart/2005/8/layout/orgChart1"/>
    <dgm:cxn modelId="{5516CB4F-CA7E-1D42-947B-31BD43334388}" type="presParOf" srcId="{70650B36-7F88-1F4A-9A72-FB6E29ED8D43}" destId="{07CADC8E-1136-CD44-BD61-8679FD5E3EA2}" srcOrd="4" destOrd="0" presId="urn:microsoft.com/office/officeart/2005/8/layout/orgChart1"/>
    <dgm:cxn modelId="{08538B0B-CCB3-C94C-AF37-5AF3F5FE0915}" type="presParOf" srcId="{70650B36-7F88-1F4A-9A72-FB6E29ED8D43}" destId="{2306D993-0DAD-EA4E-A219-B27B058EA818}" srcOrd="5" destOrd="0" presId="urn:microsoft.com/office/officeart/2005/8/layout/orgChart1"/>
    <dgm:cxn modelId="{48D54E72-9075-114B-B4B3-768B10A4C1D1}" type="presParOf" srcId="{2306D993-0DAD-EA4E-A219-B27B058EA818}" destId="{CFA734EF-C929-D049-943E-A87C6B0AA6D3}" srcOrd="0" destOrd="0" presId="urn:microsoft.com/office/officeart/2005/8/layout/orgChart1"/>
    <dgm:cxn modelId="{36B8CDE5-B510-2140-B504-4663739B8530}" type="presParOf" srcId="{CFA734EF-C929-D049-943E-A87C6B0AA6D3}" destId="{346AA61D-B2DB-E148-B560-53B1B040FCFD}" srcOrd="0" destOrd="0" presId="urn:microsoft.com/office/officeart/2005/8/layout/orgChart1"/>
    <dgm:cxn modelId="{E70F670F-18E1-0F40-AC60-6AE1221083F5}" type="presParOf" srcId="{CFA734EF-C929-D049-943E-A87C6B0AA6D3}" destId="{2E8D1645-E81D-894C-9357-193E4874CB9E}" srcOrd="1" destOrd="0" presId="urn:microsoft.com/office/officeart/2005/8/layout/orgChart1"/>
    <dgm:cxn modelId="{12C298DA-8C5E-A240-9131-5E31B7F3D1CB}" type="presParOf" srcId="{2306D993-0DAD-EA4E-A219-B27B058EA818}" destId="{B015AE7A-A97F-9A4A-B5AC-5634591ABA75}" srcOrd="1" destOrd="0" presId="urn:microsoft.com/office/officeart/2005/8/layout/orgChart1"/>
    <dgm:cxn modelId="{2858467C-65D5-4642-BCAC-8B5D113C963F}" type="presParOf" srcId="{2306D993-0DAD-EA4E-A219-B27B058EA818}" destId="{E24AC13D-72A2-B442-8A92-36C91B268600}" srcOrd="2" destOrd="0" presId="urn:microsoft.com/office/officeart/2005/8/layout/orgChart1"/>
    <dgm:cxn modelId="{21E24DBC-612A-CB4A-B0B1-6E636051B43F}" type="presParOf" srcId="{4962A635-7A59-504C-BBC5-D6B0288E0F75}" destId="{CBED6400-F911-A349-8CED-79135FFC8781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7CADC8E-1136-CD44-BD61-8679FD5E3EA2}">
      <dsp:nvSpPr>
        <dsp:cNvPr id="0" name=""/>
        <dsp:cNvSpPr/>
      </dsp:nvSpPr>
      <dsp:spPr>
        <a:xfrm>
          <a:off x="4320381" y="1313935"/>
          <a:ext cx="2779567" cy="29626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8130"/>
              </a:lnTo>
              <a:lnTo>
                <a:pt x="2779567" y="148130"/>
              </a:lnTo>
              <a:lnTo>
                <a:pt x="2779567" y="296261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A2EEA05-DE79-FF46-A7EA-EF36B4D72D95}">
      <dsp:nvSpPr>
        <dsp:cNvPr id="0" name=""/>
        <dsp:cNvSpPr/>
      </dsp:nvSpPr>
      <dsp:spPr>
        <a:xfrm>
          <a:off x="4274661" y="1313935"/>
          <a:ext cx="91440" cy="29626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96261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543D8E4-8252-B849-A57B-380A74F33293}">
      <dsp:nvSpPr>
        <dsp:cNvPr id="0" name=""/>
        <dsp:cNvSpPr/>
      </dsp:nvSpPr>
      <dsp:spPr>
        <a:xfrm>
          <a:off x="1540813" y="1313935"/>
          <a:ext cx="2779567" cy="296261"/>
        </a:xfrm>
        <a:custGeom>
          <a:avLst/>
          <a:gdLst/>
          <a:ahLst/>
          <a:cxnLst/>
          <a:rect l="0" t="0" r="0" b="0"/>
          <a:pathLst>
            <a:path>
              <a:moveTo>
                <a:pt x="2779567" y="0"/>
              </a:moveTo>
              <a:lnTo>
                <a:pt x="2779567" y="148130"/>
              </a:lnTo>
              <a:lnTo>
                <a:pt x="0" y="148130"/>
              </a:lnTo>
              <a:lnTo>
                <a:pt x="0" y="296261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1A4B9F0-DC44-C640-A686-85DA5B85F38A}">
      <dsp:nvSpPr>
        <dsp:cNvPr id="0" name=""/>
        <dsp:cNvSpPr/>
      </dsp:nvSpPr>
      <dsp:spPr>
        <a:xfrm>
          <a:off x="3239464" y="1362"/>
          <a:ext cx="2161834" cy="131257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15" tIns="18415" rIns="18415" bIns="1841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900" kern="1200" dirty="0" err="1">
              <a:solidFill>
                <a:schemeClr val="tx1"/>
              </a:solidFill>
            </a:rPr>
            <a:t>Machine</a:t>
          </a:r>
          <a:r>
            <a:rPr lang="de-DE" sz="2900" kern="1200" dirty="0">
              <a:solidFill>
                <a:schemeClr val="tx1"/>
              </a:solidFill>
            </a:rPr>
            <a:t> Learning</a:t>
          </a:r>
        </a:p>
      </dsp:txBody>
      <dsp:txXfrm>
        <a:off x="3239464" y="1362"/>
        <a:ext cx="2161834" cy="1312572"/>
      </dsp:txXfrm>
    </dsp:sp>
    <dsp:sp modelId="{96E342EE-002A-F74D-A9C6-7A84B5CD900C}">
      <dsp:nvSpPr>
        <dsp:cNvPr id="0" name=""/>
        <dsp:cNvSpPr/>
      </dsp:nvSpPr>
      <dsp:spPr>
        <a:xfrm rot="10800000" flipV="1">
          <a:off x="299160" y="1610196"/>
          <a:ext cx="2483306" cy="137730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15" tIns="18415" rIns="18415" bIns="1841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900" kern="1200" dirty="0" err="1">
              <a:solidFill>
                <a:schemeClr val="tx1"/>
              </a:solidFill>
            </a:rPr>
            <a:t>Supervised</a:t>
          </a:r>
          <a:r>
            <a:rPr lang="de-DE" sz="2900" kern="1200" dirty="0">
              <a:solidFill>
                <a:schemeClr val="tx1"/>
              </a:solidFill>
            </a:rPr>
            <a:t> ML</a:t>
          </a:r>
        </a:p>
      </dsp:txBody>
      <dsp:txXfrm rot="-10800000">
        <a:off x="299160" y="1610196"/>
        <a:ext cx="2483306" cy="1377305"/>
      </dsp:txXfrm>
    </dsp:sp>
    <dsp:sp modelId="{A0BF480D-700D-7C42-8276-2861FBDF8D07}">
      <dsp:nvSpPr>
        <dsp:cNvPr id="0" name=""/>
        <dsp:cNvSpPr/>
      </dsp:nvSpPr>
      <dsp:spPr>
        <a:xfrm rot="10800000" flipV="1">
          <a:off x="3078728" y="1610196"/>
          <a:ext cx="2483306" cy="137730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15" tIns="18415" rIns="18415" bIns="1841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900" kern="1200" dirty="0" err="1">
              <a:solidFill>
                <a:schemeClr val="tx1"/>
              </a:solidFill>
            </a:rPr>
            <a:t>Unsupervised</a:t>
          </a:r>
          <a:r>
            <a:rPr lang="de-DE" sz="2900" kern="1200" dirty="0">
              <a:solidFill>
                <a:schemeClr val="tx1"/>
              </a:solidFill>
            </a:rPr>
            <a:t> ML</a:t>
          </a:r>
        </a:p>
      </dsp:txBody>
      <dsp:txXfrm rot="-10800000">
        <a:off x="3078728" y="1610196"/>
        <a:ext cx="2483306" cy="1377305"/>
      </dsp:txXfrm>
    </dsp:sp>
    <dsp:sp modelId="{346AA61D-B2DB-E148-B560-53B1B040FCFD}">
      <dsp:nvSpPr>
        <dsp:cNvPr id="0" name=""/>
        <dsp:cNvSpPr/>
      </dsp:nvSpPr>
      <dsp:spPr>
        <a:xfrm rot="10800000" flipV="1">
          <a:off x="5858296" y="1610196"/>
          <a:ext cx="2483306" cy="137730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15" tIns="18415" rIns="18415" bIns="1841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900" kern="1200" dirty="0">
              <a:solidFill>
                <a:schemeClr val="tx1"/>
              </a:solidFill>
            </a:rPr>
            <a:t>Reinforcement Learning</a:t>
          </a:r>
        </a:p>
      </dsp:txBody>
      <dsp:txXfrm rot="-10800000">
        <a:off x="5858296" y="1610196"/>
        <a:ext cx="2483306" cy="137730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638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24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Textmasterformate durch Klicken bearbeiten</a:t>
            </a:r>
          </a:p>
          <a:p>
            <a:pPr lvl="1"/>
            <a:r>
              <a:rPr lang="en-US" noProof="0"/>
              <a:t>Zweite Ebene</a:t>
            </a:r>
          </a:p>
          <a:p>
            <a:pPr lvl="2"/>
            <a:r>
              <a:rPr lang="en-US" noProof="0"/>
              <a:t>Dritte Ebene</a:t>
            </a:r>
          </a:p>
          <a:p>
            <a:pPr lvl="3"/>
            <a:r>
              <a:rPr lang="en-US" noProof="0"/>
              <a:t>Vierte Ebene</a:t>
            </a:r>
          </a:p>
          <a:p>
            <a:pPr lvl="4"/>
            <a:r>
              <a:rPr lang="en-US" noProof="0"/>
              <a:t>Fünfte Ebene</a:t>
            </a:r>
          </a:p>
        </p:txBody>
      </p:sp>
      <p:sp>
        <p:nvSpPr>
          <p:cNvPr id="1024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024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BE872EB4-39F5-46BC-817E-781613DA67A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084284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E872EB4-39F5-46BC-817E-781613DA67A8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2999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pPr>
              <a:buFont typeface="Times New Roman" pitchFamily="18" charset="0"/>
              <a:buNone/>
            </a:pPr>
            <a:fld id="{B4A0E189-A2C7-4335-9A1D-7F78F5EC757F}" type="slidenum">
              <a:rPr lang="en-US" smtClean="0">
                <a:latin typeface="Times New Roman" pitchFamily="18" charset="0"/>
                <a:ea typeface="msmincho" charset="0"/>
                <a:cs typeface="msmincho" charset="0"/>
              </a:rPr>
              <a:pPr>
                <a:buFont typeface="Times New Roman" pitchFamily="18" charset="0"/>
                <a:buNone/>
              </a:pPr>
              <a:t>48</a:t>
            </a:fld>
            <a:endParaRPr lang="en-US">
              <a:latin typeface="Times New Roman" pitchFamily="18" charset="0"/>
              <a:ea typeface="msmincho" charset="0"/>
              <a:cs typeface="msmincho" charset="0"/>
            </a:endParaRPr>
          </a:p>
        </p:txBody>
      </p:sp>
      <p:sp>
        <p:nvSpPr>
          <p:cNvPr id="71683" name="Text Box 1"/>
          <p:cNvSpPr txBox="1">
            <a:spLocks noChangeArrowheads="1"/>
          </p:cNvSpPr>
          <p:nvPr/>
        </p:nvSpPr>
        <p:spPr bwMode="auto">
          <a:xfrm>
            <a:off x="3885887" y="8686723"/>
            <a:ext cx="2972114" cy="45727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1357" tIns="56225" rIns="91357" bIns="45855" anchor="b"/>
          <a:lstStyle/>
          <a:p>
            <a:pPr algn="r">
              <a:tabLst>
                <a:tab pos="0" algn="l"/>
                <a:tab pos="895929" algn="l"/>
                <a:tab pos="1791858" algn="l"/>
                <a:tab pos="2687787" algn="l"/>
                <a:tab pos="3583716" algn="l"/>
                <a:tab pos="4479646" algn="l"/>
                <a:tab pos="5375575" algn="l"/>
                <a:tab pos="6271504" algn="l"/>
                <a:tab pos="7167433" algn="l"/>
                <a:tab pos="8063362" algn="l"/>
                <a:tab pos="8959291" algn="l"/>
                <a:tab pos="9855220" algn="l"/>
              </a:tabLst>
            </a:pPr>
            <a:fld id="{1E6A5EBE-AE64-4B33-985B-8F1572E00DD1}" type="slidenum">
              <a:rPr lang="en-US" sz="1200">
                <a:solidFill>
                  <a:srgbClr val="000000"/>
                </a:solidFill>
              </a:rPr>
              <a:pPr algn="r">
                <a:tabLst>
                  <a:tab pos="0" algn="l"/>
                  <a:tab pos="895929" algn="l"/>
                  <a:tab pos="1791858" algn="l"/>
                  <a:tab pos="2687787" algn="l"/>
                  <a:tab pos="3583716" algn="l"/>
                  <a:tab pos="4479646" algn="l"/>
                  <a:tab pos="5375575" algn="l"/>
                  <a:tab pos="6271504" algn="l"/>
                  <a:tab pos="7167433" algn="l"/>
                  <a:tab pos="8063362" algn="l"/>
                  <a:tab pos="8959291" algn="l"/>
                  <a:tab pos="9855220" algn="l"/>
                </a:tabLst>
              </a:pPr>
              <a:t>48</a:t>
            </a:fld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71684" name="Text Box 2"/>
          <p:cNvSpPr txBox="1">
            <a:spLocks noChangeArrowheads="1"/>
          </p:cNvSpPr>
          <p:nvPr/>
        </p:nvSpPr>
        <p:spPr bwMode="auto">
          <a:xfrm>
            <a:off x="990705" y="684371"/>
            <a:ext cx="2744456" cy="2025305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89593" tIns="44796" rIns="89593" bIns="44796" anchor="ctr"/>
          <a:lstStyle/>
          <a:p>
            <a:endParaRPr lang="de-DE"/>
          </a:p>
        </p:txBody>
      </p:sp>
      <p:sp>
        <p:nvSpPr>
          <p:cNvPr id="71685" name="Text Box 3"/>
          <p:cNvSpPr>
            <a:spLocks noGrp="1" noChangeArrowheads="1"/>
          </p:cNvSpPr>
          <p:nvPr>
            <p:ph type="body"/>
          </p:nvPr>
        </p:nvSpPr>
        <p:spPr>
          <a:xfrm>
            <a:off x="686115" y="2975392"/>
            <a:ext cx="5485772" cy="5484237"/>
          </a:xfrm>
          <a:noFill/>
          <a:ln/>
        </p:spPr>
        <p:txBody>
          <a:bodyPr lIns="91357" tIns="45855" rIns="91357" bIns="45855"/>
          <a:lstStyle/>
          <a:p>
            <a:pPr eaLnBrk="1" hangingPunct="1">
              <a:lnSpc>
                <a:spcPct val="101000"/>
              </a:lnSpc>
              <a:spcBef>
                <a:spcPts val="441"/>
              </a:spcBef>
              <a:tabLst>
                <a:tab pos="0" algn="l"/>
                <a:tab pos="895929" algn="l"/>
                <a:tab pos="1791858" algn="l"/>
                <a:tab pos="2687787" algn="l"/>
                <a:tab pos="3583716" algn="l"/>
                <a:tab pos="4479646" algn="l"/>
                <a:tab pos="5375575" algn="l"/>
                <a:tab pos="6271504" algn="l"/>
                <a:tab pos="7167433" algn="l"/>
                <a:tab pos="8063362" algn="l"/>
                <a:tab pos="8959291" algn="l"/>
                <a:tab pos="9855220" algn="l"/>
              </a:tabLst>
            </a:pPr>
            <a:endParaRPr lang="de-DE" dirty="0">
              <a:latin typeface="Bitstream Charter" charset="0"/>
              <a:ea typeface="msmincho" charset="0"/>
              <a:cs typeface="msminch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3606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412247FA-DFFF-B544-8E14-E19862FC9DDB}" type="slidenum">
              <a:rPr lang="de-DE"/>
              <a:pPr/>
              <a:t>56</a:t>
            </a:fld>
            <a:endParaRPr lang="de-DE"/>
          </a:p>
        </p:txBody>
      </p:sp>
      <p:sp>
        <p:nvSpPr>
          <p:cNvPr id="67585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3588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6758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15525" y="4342939"/>
            <a:ext cx="5026951" cy="4199688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3462955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pPr>
              <a:buFont typeface="Times New Roman" pitchFamily="18" charset="0"/>
              <a:buNone/>
            </a:pPr>
            <a:fld id="{B4A0E189-A2C7-4335-9A1D-7F78F5EC757F}" type="slidenum">
              <a:rPr lang="en-US" smtClean="0">
                <a:latin typeface="Times New Roman" pitchFamily="18" charset="0"/>
                <a:ea typeface="msmincho" charset="0"/>
                <a:cs typeface="msmincho" charset="0"/>
              </a:rPr>
              <a:pPr>
                <a:buFont typeface="Times New Roman" pitchFamily="18" charset="0"/>
                <a:buNone/>
              </a:pPr>
              <a:t>58</a:t>
            </a:fld>
            <a:endParaRPr lang="en-US">
              <a:latin typeface="Times New Roman" pitchFamily="18" charset="0"/>
              <a:ea typeface="msmincho" charset="0"/>
              <a:cs typeface="msmincho" charset="0"/>
            </a:endParaRPr>
          </a:p>
        </p:txBody>
      </p:sp>
      <p:sp>
        <p:nvSpPr>
          <p:cNvPr id="71683" name="Text Box 1"/>
          <p:cNvSpPr txBox="1">
            <a:spLocks noChangeArrowheads="1"/>
          </p:cNvSpPr>
          <p:nvPr/>
        </p:nvSpPr>
        <p:spPr bwMode="auto">
          <a:xfrm>
            <a:off x="3885887" y="8686723"/>
            <a:ext cx="2972114" cy="45727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1357" tIns="56225" rIns="91357" bIns="45855" anchor="b"/>
          <a:lstStyle/>
          <a:p>
            <a:pPr algn="r">
              <a:tabLst>
                <a:tab pos="0" algn="l"/>
                <a:tab pos="895929" algn="l"/>
                <a:tab pos="1791858" algn="l"/>
                <a:tab pos="2687787" algn="l"/>
                <a:tab pos="3583716" algn="l"/>
                <a:tab pos="4479646" algn="l"/>
                <a:tab pos="5375575" algn="l"/>
                <a:tab pos="6271504" algn="l"/>
                <a:tab pos="7167433" algn="l"/>
                <a:tab pos="8063362" algn="l"/>
                <a:tab pos="8959291" algn="l"/>
                <a:tab pos="9855220" algn="l"/>
              </a:tabLst>
            </a:pPr>
            <a:fld id="{1E6A5EBE-AE64-4B33-985B-8F1572E00DD1}" type="slidenum">
              <a:rPr lang="en-US" sz="1200">
                <a:solidFill>
                  <a:srgbClr val="000000"/>
                </a:solidFill>
              </a:rPr>
              <a:pPr algn="r">
                <a:tabLst>
                  <a:tab pos="0" algn="l"/>
                  <a:tab pos="895929" algn="l"/>
                  <a:tab pos="1791858" algn="l"/>
                  <a:tab pos="2687787" algn="l"/>
                  <a:tab pos="3583716" algn="l"/>
                  <a:tab pos="4479646" algn="l"/>
                  <a:tab pos="5375575" algn="l"/>
                  <a:tab pos="6271504" algn="l"/>
                  <a:tab pos="7167433" algn="l"/>
                  <a:tab pos="8063362" algn="l"/>
                  <a:tab pos="8959291" algn="l"/>
                  <a:tab pos="9855220" algn="l"/>
                </a:tabLst>
              </a:pPr>
              <a:t>58</a:t>
            </a:fld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71684" name="Text Box 2"/>
          <p:cNvSpPr txBox="1">
            <a:spLocks noChangeArrowheads="1"/>
          </p:cNvSpPr>
          <p:nvPr/>
        </p:nvSpPr>
        <p:spPr bwMode="auto">
          <a:xfrm>
            <a:off x="990705" y="684371"/>
            <a:ext cx="2744456" cy="2025305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89593" tIns="44796" rIns="89593" bIns="44796" anchor="ctr"/>
          <a:lstStyle/>
          <a:p>
            <a:endParaRPr lang="de-DE"/>
          </a:p>
        </p:txBody>
      </p:sp>
      <p:sp>
        <p:nvSpPr>
          <p:cNvPr id="71685" name="Text Box 3"/>
          <p:cNvSpPr>
            <a:spLocks noGrp="1" noChangeArrowheads="1"/>
          </p:cNvSpPr>
          <p:nvPr>
            <p:ph type="body"/>
          </p:nvPr>
        </p:nvSpPr>
        <p:spPr>
          <a:xfrm>
            <a:off x="686115" y="2975392"/>
            <a:ext cx="5485772" cy="5484237"/>
          </a:xfrm>
          <a:noFill/>
          <a:ln/>
        </p:spPr>
        <p:txBody>
          <a:bodyPr lIns="91357" tIns="45855" rIns="91357" bIns="45855"/>
          <a:lstStyle/>
          <a:p>
            <a:pPr eaLnBrk="1" hangingPunct="1">
              <a:lnSpc>
                <a:spcPct val="101000"/>
              </a:lnSpc>
              <a:spcBef>
                <a:spcPts val="441"/>
              </a:spcBef>
              <a:tabLst>
                <a:tab pos="0" algn="l"/>
                <a:tab pos="895929" algn="l"/>
                <a:tab pos="1791858" algn="l"/>
                <a:tab pos="2687787" algn="l"/>
                <a:tab pos="3583716" algn="l"/>
                <a:tab pos="4479646" algn="l"/>
                <a:tab pos="5375575" algn="l"/>
                <a:tab pos="6271504" algn="l"/>
                <a:tab pos="7167433" algn="l"/>
                <a:tab pos="8063362" algn="l"/>
                <a:tab pos="8959291" algn="l"/>
                <a:tab pos="9855220" algn="l"/>
              </a:tabLst>
            </a:pPr>
            <a:endParaRPr lang="de-DE" dirty="0">
              <a:latin typeface="Bitstream Charter" charset="0"/>
              <a:ea typeface="msmincho" charset="0"/>
              <a:cs typeface="msminch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13687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Klimaanlage</a:t>
            </a:r>
            <a:r>
              <a:rPr lang="en-US" dirty="0"/>
              <a:t>: some actions lead to rewards, others have no observable effect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E872EB4-39F5-46BC-817E-781613DA67A8}" type="slidenum">
              <a:rPr lang="en-US" smtClean="0"/>
              <a:pPr>
                <a:defRPr/>
              </a:pPr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93922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Direktes</a:t>
            </a:r>
            <a:r>
              <a:rPr lang="en-US" dirty="0"/>
              <a:t> Feedback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E872EB4-39F5-46BC-817E-781613DA67A8}" type="slidenum">
              <a:rPr lang="en-US" smtClean="0"/>
              <a:pPr>
                <a:defRPr/>
              </a:pPr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21205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Delayed Reward: </a:t>
            </a:r>
            <a:r>
              <a:rPr lang="en-US" dirty="0" err="1"/>
              <a:t>wird</a:t>
            </a:r>
            <a:r>
              <a:rPr lang="en-US" dirty="0"/>
              <a:t> man </a:t>
            </a:r>
            <a:r>
              <a:rPr lang="en-US" dirty="0" err="1"/>
              <a:t>kontrolliert</a:t>
            </a:r>
            <a:r>
              <a:rPr lang="en-US" dirty="0"/>
              <a:t> </a:t>
            </a:r>
            <a:r>
              <a:rPr lang="en-US" dirty="0" err="1"/>
              <a:t>oder</a:t>
            </a:r>
            <a:r>
              <a:rPr lang="en-US" dirty="0"/>
              <a:t> </a:t>
            </a:r>
            <a:r>
              <a:rPr lang="en-US" dirty="0" err="1"/>
              <a:t>nicht</a:t>
            </a:r>
            <a:r>
              <a:rPr lang="en-US" dirty="0"/>
              <a:t>?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E872EB4-39F5-46BC-817E-781613DA67A8}" type="slidenum">
              <a:rPr lang="en-US" smtClean="0"/>
              <a:pPr>
                <a:defRPr/>
              </a:pPr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98062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alle</a:t>
            </a:r>
            <a:r>
              <a:rPr lang="en-US" dirty="0"/>
              <a:t> </a:t>
            </a:r>
            <a:r>
              <a:rPr lang="en-US" dirty="0" err="1"/>
              <a:t>sollten</a:t>
            </a:r>
            <a:r>
              <a:rPr lang="en-US" dirty="0"/>
              <a:t> </a:t>
            </a:r>
            <a:r>
              <a:rPr lang="en-US" dirty="0" err="1"/>
              <a:t>sich</a:t>
            </a:r>
            <a:r>
              <a:rPr lang="en-US" dirty="0"/>
              <a:t> an </a:t>
            </a:r>
            <a:r>
              <a:rPr lang="en-US" dirty="0" err="1"/>
              <a:t>bekannte</a:t>
            </a:r>
            <a:r>
              <a:rPr lang="en-US" dirty="0"/>
              <a:t> </a:t>
            </a:r>
            <a:r>
              <a:rPr lang="en-US" dirty="0" err="1"/>
              <a:t>Regeln</a:t>
            </a:r>
            <a:r>
              <a:rPr lang="en-US" dirty="0"/>
              <a:t> </a:t>
            </a:r>
            <a:r>
              <a:rPr lang="en-US" dirty="0" err="1"/>
              <a:t>halten</a:t>
            </a:r>
            <a:r>
              <a:rPr lang="en-US" dirty="0"/>
              <a:t> (</a:t>
            </a:r>
            <a:r>
              <a:rPr lang="en-US" dirty="0" err="1"/>
              <a:t>rechts</a:t>
            </a:r>
            <a:r>
              <a:rPr lang="en-US" dirty="0"/>
              <a:t> </a:t>
            </a:r>
            <a:r>
              <a:rPr lang="en-US" dirty="0" err="1"/>
              <a:t>vor</a:t>
            </a:r>
            <a:r>
              <a:rPr lang="en-US" dirty="0"/>
              <a:t> links, rule-based) + </a:t>
            </a:r>
            <a:r>
              <a:rPr lang="en-US" dirty="0" err="1"/>
              <a:t>gelernte</a:t>
            </a:r>
            <a:r>
              <a:rPr lang="en-US" dirty="0"/>
              <a:t> </a:t>
            </a:r>
            <a:r>
              <a:rPr lang="en-US" dirty="0" err="1"/>
              <a:t>Strategien</a:t>
            </a:r>
            <a:r>
              <a:rPr lang="en-US" dirty="0"/>
              <a:t> (</a:t>
            </a:r>
            <a:r>
              <a:rPr lang="en-US" dirty="0" err="1"/>
              <a:t>wenn</a:t>
            </a:r>
            <a:r>
              <a:rPr lang="en-US" dirty="0"/>
              <a:t> der </a:t>
            </a:r>
            <a:r>
              <a:rPr lang="en-US" dirty="0" err="1"/>
              <a:t>andere</a:t>
            </a:r>
            <a:r>
              <a:rPr lang="en-US" dirty="0"/>
              <a:t> </a:t>
            </a:r>
            <a:r>
              <a:rPr lang="en-US" dirty="0" err="1"/>
              <a:t>Fahrer</a:t>
            </a:r>
            <a:r>
              <a:rPr lang="en-US" dirty="0"/>
              <a:t> </a:t>
            </a:r>
            <a:r>
              <a:rPr lang="en-US" dirty="0" err="1"/>
              <a:t>einen</a:t>
            </a:r>
            <a:r>
              <a:rPr lang="en-US" dirty="0"/>
              <a:t> </a:t>
            </a:r>
            <a:r>
              <a:rPr lang="en-US" dirty="0" err="1"/>
              <a:t>reinwinkt</a:t>
            </a:r>
            <a:r>
              <a:rPr lang="en-US" dirty="0"/>
              <a:t>, </a:t>
            </a:r>
            <a:r>
              <a:rPr lang="en-US" dirty="0" err="1"/>
              <a:t>kann</a:t>
            </a:r>
            <a:r>
              <a:rPr lang="en-US" dirty="0"/>
              <a:t> man </a:t>
            </a:r>
            <a:r>
              <a:rPr lang="en-US" dirty="0" err="1"/>
              <a:t>fahren</a:t>
            </a:r>
            <a:r>
              <a:rPr lang="en-US" dirty="0"/>
              <a:t> </a:t>
            </a:r>
            <a:r>
              <a:rPr lang="en-US" dirty="0" err="1"/>
              <a:t>obwohl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gegen</a:t>
            </a:r>
            <a:r>
              <a:rPr lang="en-US" dirty="0"/>
              <a:t> die Regel </a:t>
            </a:r>
            <a:r>
              <a:rPr lang="en-US" dirty="0" err="1"/>
              <a:t>ist</a:t>
            </a:r>
            <a:r>
              <a:rPr lang="en-US" dirty="0"/>
              <a:t>.)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E872EB4-39F5-46BC-817E-781613DA67A8}" type="slidenum">
              <a:rPr lang="en-US" smtClean="0"/>
              <a:pPr>
                <a:defRPr/>
              </a:pPr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11333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soziale</a:t>
            </a:r>
            <a:r>
              <a:rPr lang="en-US" dirty="0"/>
              <a:t> </a:t>
            </a:r>
            <a:r>
              <a:rPr lang="en-US" dirty="0" err="1"/>
              <a:t>Regeln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E872EB4-39F5-46BC-817E-781613DA67A8}" type="slidenum">
              <a:rPr lang="en-US" smtClean="0"/>
              <a:pPr>
                <a:defRPr/>
              </a:pPr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00126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soziale</a:t>
            </a:r>
            <a:r>
              <a:rPr lang="en-US" dirty="0"/>
              <a:t> </a:t>
            </a:r>
            <a:r>
              <a:rPr lang="en-US" dirty="0" err="1"/>
              <a:t>Regeln</a:t>
            </a:r>
            <a:r>
              <a:rPr lang="en-US" dirty="0"/>
              <a:t> – </a:t>
            </a:r>
            <a:r>
              <a:rPr lang="en-US" dirty="0" err="1"/>
              <a:t>können</a:t>
            </a:r>
            <a:r>
              <a:rPr lang="en-US" dirty="0"/>
              <a:t> </a:t>
            </a:r>
            <a:r>
              <a:rPr lang="en-US" dirty="0" err="1"/>
              <a:t>sich</a:t>
            </a:r>
            <a:r>
              <a:rPr lang="en-US" dirty="0"/>
              <a:t> </a:t>
            </a:r>
            <a:r>
              <a:rPr lang="en-US" dirty="0" err="1"/>
              <a:t>ändern</a:t>
            </a:r>
            <a:r>
              <a:rPr lang="en-US" dirty="0"/>
              <a:t>, </a:t>
            </a:r>
            <a:r>
              <a:rPr lang="en-US" dirty="0" err="1"/>
              <a:t>dann</a:t>
            </a:r>
            <a:r>
              <a:rPr lang="en-US" dirty="0"/>
              <a:t> muss der Agent </a:t>
            </a:r>
            <a:r>
              <a:rPr lang="en-US" dirty="0" err="1"/>
              <a:t>sich</a:t>
            </a:r>
            <a:r>
              <a:rPr lang="en-US" dirty="0"/>
              <a:t> </a:t>
            </a:r>
            <a:r>
              <a:rPr lang="en-US" dirty="0" err="1"/>
              <a:t>anpassen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E872EB4-39F5-46BC-817E-781613DA67A8}" type="slidenum">
              <a:rPr lang="en-US" smtClean="0"/>
              <a:pPr>
                <a:defRPr/>
              </a:pPr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15274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in </a:t>
            </a:r>
            <a:r>
              <a:rPr lang="de-DE" dirty="0" err="1"/>
              <a:t>supervised</a:t>
            </a:r>
            <a:r>
              <a:rPr lang="de-DE" dirty="0"/>
              <a:t> ML: </a:t>
            </a:r>
            <a:r>
              <a:rPr lang="de-DE" dirty="0" err="1"/>
              <a:t>infeasible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create</a:t>
            </a:r>
            <a:r>
              <a:rPr lang="de-DE" dirty="0"/>
              <a:t> </a:t>
            </a:r>
            <a:r>
              <a:rPr lang="de-DE" dirty="0" err="1"/>
              <a:t>eg</a:t>
            </a:r>
            <a:r>
              <a:rPr lang="de-DE" dirty="0"/>
              <a:t> all </a:t>
            </a:r>
            <a:r>
              <a:rPr lang="de-DE" dirty="0" err="1"/>
              <a:t>chess</a:t>
            </a:r>
            <a:r>
              <a:rPr lang="de-DE" dirty="0"/>
              <a:t> </a:t>
            </a:r>
            <a:r>
              <a:rPr lang="de-DE" dirty="0" err="1"/>
              <a:t>positions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feature</a:t>
            </a:r>
            <a:r>
              <a:rPr lang="de-DE" dirty="0"/>
              <a:t> </a:t>
            </a:r>
            <a:r>
              <a:rPr lang="de-DE" dirty="0" err="1"/>
              <a:t>vectors</a:t>
            </a:r>
            <a:r>
              <a:rPr lang="de-DE" dirty="0"/>
              <a:t> an </a:t>
            </a:r>
            <a:r>
              <a:rPr lang="de-DE" dirty="0" err="1"/>
              <a:t>asisgna</a:t>
            </a:r>
            <a:r>
              <a:rPr lang="de-DE" dirty="0"/>
              <a:t> </a:t>
            </a:r>
            <a:r>
              <a:rPr lang="de-DE" dirty="0" err="1"/>
              <a:t>value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them</a:t>
            </a:r>
            <a:r>
              <a:rPr lang="de-DE" dirty="0"/>
              <a:t>, </a:t>
            </a:r>
            <a:r>
              <a:rPr lang="de-DE" dirty="0" err="1"/>
              <a:t>better</a:t>
            </a:r>
            <a:r>
              <a:rPr lang="de-DE" dirty="0"/>
              <a:t> </a:t>
            </a:r>
            <a:r>
              <a:rPr lang="de-DE" dirty="0" err="1"/>
              <a:t>learn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own</a:t>
            </a:r>
            <a:r>
              <a:rPr lang="de-DE" dirty="0"/>
              <a:t> </a:t>
            </a:r>
            <a:r>
              <a:rPr lang="de-DE" dirty="0" err="1"/>
              <a:t>experience</a:t>
            </a:r>
            <a:endParaRPr lang="de-DE" dirty="0"/>
          </a:p>
          <a:p>
            <a:r>
              <a:rPr lang="de-DE" dirty="0"/>
              <a:t>in </a:t>
            </a:r>
            <a:r>
              <a:rPr lang="de-DE" dirty="0" err="1"/>
              <a:t>unsupervised</a:t>
            </a:r>
            <a:r>
              <a:rPr lang="de-DE" dirty="0"/>
              <a:t> ML. </a:t>
            </a: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feedback</a:t>
            </a:r>
            <a:r>
              <a:rPr lang="de-DE" dirty="0"/>
              <a:t> </a:t>
            </a:r>
            <a:r>
              <a:rPr lang="de-DE" dirty="0" err="1"/>
              <a:t>whatsoever</a:t>
            </a:r>
            <a:r>
              <a:rPr lang="de-DE" dirty="0"/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E872EB4-39F5-46BC-817E-781613DA67A8}" type="slidenum">
              <a:rPr lang="en-US" smtClean="0"/>
              <a:pPr>
                <a:defRPr/>
              </a:pPr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30485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Cross-validation for finding good k’s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E872EB4-39F5-46BC-817E-781613DA67A8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17607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Discussion</a:t>
            </a:r>
            <a:r>
              <a:rPr lang="de-DE" dirty="0"/>
              <a:t>: </a:t>
            </a: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would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do?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E872EB4-39F5-46BC-817E-781613DA67A8}" type="slidenum">
              <a:rPr lang="en-US" smtClean="0"/>
              <a:pPr>
                <a:defRPr/>
              </a:pPr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514734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More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exercise</a:t>
            </a:r>
            <a:r>
              <a:rPr lang="de-DE" dirty="0"/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E872EB4-39F5-46BC-817E-781613DA67A8}" type="slidenum">
              <a:rPr lang="en-US" smtClean="0"/>
              <a:pPr>
                <a:defRPr/>
              </a:pPr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532102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E872EB4-39F5-46BC-817E-781613DA67A8}" type="slidenum">
              <a:rPr lang="en-US" smtClean="0"/>
              <a:pPr>
                <a:defRPr/>
              </a:pPr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725263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29F38E-7A37-4BE4-9AA8-77789767C8E1}" type="slidenum">
              <a:rPr lang="de-DE" smtClean="0"/>
              <a:pPr/>
              <a:t>81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149773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pPr>
              <a:buFont typeface="Times New Roman" pitchFamily="18" charset="0"/>
              <a:buNone/>
            </a:pPr>
            <a:fld id="{B4A0E189-A2C7-4335-9A1D-7F78F5EC757F}" type="slidenum">
              <a:rPr lang="en-US" smtClean="0">
                <a:latin typeface="Times New Roman" pitchFamily="18" charset="0"/>
                <a:ea typeface="msmincho" charset="0"/>
                <a:cs typeface="msmincho" charset="0"/>
              </a:rPr>
              <a:pPr>
                <a:buFont typeface="Times New Roman" pitchFamily="18" charset="0"/>
                <a:buNone/>
              </a:pPr>
              <a:t>6</a:t>
            </a:fld>
            <a:endParaRPr lang="en-US">
              <a:latin typeface="Times New Roman" pitchFamily="18" charset="0"/>
              <a:ea typeface="msmincho" charset="0"/>
              <a:cs typeface="msmincho" charset="0"/>
            </a:endParaRPr>
          </a:p>
        </p:txBody>
      </p:sp>
      <p:sp>
        <p:nvSpPr>
          <p:cNvPr id="71683" name="Text Box 1"/>
          <p:cNvSpPr txBox="1">
            <a:spLocks noChangeArrowheads="1"/>
          </p:cNvSpPr>
          <p:nvPr/>
        </p:nvSpPr>
        <p:spPr bwMode="auto">
          <a:xfrm>
            <a:off x="3885887" y="8686723"/>
            <a:ext cx="2972114" cy="45727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1357" tIns="56225" rIns="91357" bIns="45855" anchor="b"/>
          <a:lstStyle/>
          <a:p>
            <a:pPr algn="r">
              <a:tabLst>
                <a:tab pos="0" algn="l"/>
                <a:tab pos="895929" algn="l"/>
                <a:tab pos="1791858" algn="l"/>
                <a:tab pos="2687787" algn="l"/>
                <a:tab pos="3583716" algn="l"/>
                <a:tab pos="4479646" algn="l"/>
                <a:tab pos="5375575" algn="l"/>
                <a:tab pos="6271504" algn="l"/>
                <a:tab pos="7167433" algn="l"/>
                <a:tab pos="8063362" algn="l"/>
                <a:tab pos="8959291" algn="l"/>
                <a:tab pos="9855220" algn="l"/>
              </a:tabLst>
            </a:pPr>
            <a:fld id="{1E6A5EBE-AE64-4B33-985B-8F1572E00DD1}" type="slidenum">
              <a:rPr lang="en-US" sz="1200">
                <a:solidFill>
                  <a:srgbClr val="000000"/>
                </a:solidFill>
              </a:rPr>
              <a:pPr algn="r">
                <a:tabLst>
                  <a:tab pos="0" algn="l"/>
                  <a:tab pos="895929" algn="l"/>
                  <a:tab pos="1791858" algn="l"/>
                  <a:tab pos="2687787" algn="l"/>
                  <a:tab pos="3583716" algn="l"/>
                  <a:tab pos="4479646" algn="l"/>
                  <a:tab pos="5375575" algn="l"/>
                  <a:tab pos="6271504" algn="l"/>
                  <a:tab pos="7167433" algn="l"/>
                  <a:tab pos="8063362" algn="l"/>
                  <a:tab pos="8959291" algn="l"/>
                  <a:tab pos="9855220" algn="l"/>
                </a:tabLst>
              </a:pPr>
              <a:t>6</a:t>
            </a:fld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71684" name="Text Box 2"/>
          <p:cNvSpPr txBox="1">
            <a:spLocks noChangeArrowheads="1"/>
          </p:cNvSpPr>
          <p:nvPr/>
        </p:nvSpPr>
        <p:spPr bwMode="auto">
          <a:xfrm>
            <a:off x="990705" y="684371"/>
            <a:ext cx="2744456" cy="2025305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89593" tIns="44796" rIns="89593" bIns="44796" anchor="ctr"/>
          <a:lstStyle/>
          <a:p>
            <a:endParaRPr lang="de-DE"/>
          </a:p>
        </p:txBody>
      </p:sp>
      <p:sp>
        <p:nvSpPr>
          <p:cNvPr id="71685" name="Text Box 3"/>
          <p:cNvSpPr>
            <a:spLocks noGrp="1" noChangeArrowheads="1"/>
          </p:cNvSpPr>
          <p:nvPr>
            <p:ph type="body"/>
          </p:nvPr>
        </p:nvSpPr>
        <p:spPr>
          <a:xfrm>
            <a:off x="686115" y="2975392"/>
            <a:ext cx="5485772" cy="5484237"/>
          </a:xfrm>
          <a:noFill/>
          <a:ln/>
        </p:spPr>
        <p:txBody>
          <a:bodyPr lIns="91357" tIns="45855" rIns="91357" bIns="45855"/>
          <a:lstStyle/>
          <a:p>
            <a:pPr eaLnBrk="1" hangingPunct="1">
              <a:lnSpc>
                <a:spcPct val="101000"/>
              </a:lnSpc>
              <a:spcBef>
                <a:spcPts val="441"/>
              </a:spcBef>
              <a:tabLst>
                <a:tab pos="0" algn="l"/>
                <a:tab pos="895929" algn="l"/>
                <a:tab pos="1791858" algn="l"/>
                <a:tab pos="2687787" algn="l"/>
                <a:tab pos="3583716" algn="l"/>
                <a:tab pos="4479646" algn="l"/>
                <a:tab pos="5375575" algn="l"/>
                <a:tab pos="6271504" algn="l"/>
                <a:tab pos="7167433" algn="l"/>
                <a:tab pos="8063362" algn="l"/>
                <a:tab pos="8959291" algn="l"/>
                <a:tab pos="9855220" algn="l"/>
              </a:tabLst>
            </a:pPr>
            <a:endParaRPr lang="de-DE" dirty="0">
              <a:latin typeface="Bitstream Charter" charset="0"/>
              <a:ea typeface="msmincho" charset="0"/>
              <a:cs typeface="msminch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73644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Was zeigt</a:t>
            </a:r>
            <a:r>
              <a:rPr lang="de-DE" baseline="0" dirty="0"/>
              <a:t> der gelbe Kreis?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E872EB4-39F5-46BC-817E-781613DA67A8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52076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wir entdecken Muster, die </a:t>
            </a:r>
            <a:r>
              <a:rPr lang="de-DE" dirty="0" err="1"/>
              <a:t>soweiso</a:t>
            </a:r>
            <a:r>
              <a:rPr lang="de-DE" dirty="0"/>
              <a:t> da sind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E872EB4-39F5-46BC-817E-781613DA67A8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23206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Niemand weiß, was ein Quasar ist, aber es gibt vieles was irgendwie ähnlich ist...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E872EB4-39F5-46BC-817E-781613DA67A8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99059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pPr>
              <a:buFont typeface="Times New Roman" pitchFamily="18" charset="0"/>
              <a:buNone/>
            </a:pPr>
            <a:fld id="{B4A0E189-A2C7-4335-9A1D-7F78F5EC757F}" type="slidenum">
              <a:rPr lang="en-US" smtClean="0">
                <a:latin typeface="Times New Roman" pitchFamily="18" charset="0"/>
                <a:ea typeface="msmincho" charset="0"/>
                <a:cs typeface="msmincho" charset="0"/>
              </a:rPr>
              <a:pPr>
                <a:buFont typeface="Times New Roman" pitchFamily="18" charset="0"/>
                <a:buNone/>
              </a:pPr>
              <a:t>26</a:t>
            </a:fld>
            <a:endParaRPr lang="en-US">
              <a:latin typeface="Times New Roman" pitchFamily="18" charset="0"/>
              <a:ea typeface="msmincho" charset="0"/>
              <a:cs typeface="msmincho" charset="0"/>
            </a:endParaRPr>
          </a:p>
        </p:txBody>
      </p:sp>
      <p:sp>
        <p:nvSpPr>
          <p:cNvPr id="71683" name="Text Box 1"/>
          <p:cNvSpPr txBox="1">
            <a:spLocks noChangeArrowheads="1"/>
          </p:cNvSpPr>
          <p:nvPr/>
        </p:nvSpPr>
        <p:spPr bwMode="auto">
          <a:xfrm>
            <a:off x="3885887" y="8686723"/>
            <a:ext cx="2972114" cy="45727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1357" tIns="56225" rIns="91357" bIns="45855" anchor="b"/>
          <a:lstStyle/>
          <a:p>
            <a:pPr algn="r">
              <a:tabLst>
                <a:tab pos="0" algn="l"/>
                <a:tab pos="895929" algn="l"/>
                <a:tab pos="1791858" algn="l"/>
                <a:tab pos="2687787" algn="l"/>
                <a:tab pos="3583716" algn="l"/>
                <a:tab pos="4479646" algn="l"/>
                <a:tab pos="5375575" algn="l"/>
                <a:tab pos="6271504" algn="l"/>
                <a:tab pos="7167433" algn="l"/>
                <a:tab pos="8063362" algn="l"/>
                <a:tab pos="8959291" algn="l"/>
                <a:tab pos="9855220" algn="l"/>
              </a:tabLst>
            </a:pPr>
            <a:fld id="{1E6A5EBE-AE64-4B33-985B-8F1572E00DD1}" type="slidenum">
              <a:rPr lang="en-US" sz="1200">
                <a:solidFill>
                  <a:srgbClr val="000000"/>
                </a:solidFill>
              </a:rPr>
              <a:pPr algn="r">
                <a:tabLst>
                  <a:tab pos="0" algn="l"/>
                  <a:tab pos="895929" algn="l"/>
                  <a:tab pos="1791858" algn="l"/>
                  <a:tab pos="2687787" algn="l"/>
                  <a:tab pos="3583716" algn="l"/>
                  <a:tab pos="4479646" algn="l"/>
                  <a:tab pos="5375575" algn="l"/>
                  <a:tab pos="6271504" algn="l"/>
                  <a:tab pos="7167433" algn="l"/>
                  <a:tab pos="8063362" algn="l"/>
                  <a:tab pos="8959291" algn="l"/>
                  <a:tab pos="9855220" algn="l"/>
                </a:tabLst>
              </a:pPr>
              <a:t>26</a:t>
            </a:fld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71684" name="Text Box 2"/>
          <p:cNvSpPr txBox="1">
            <a:spLocks noChangeArrowheads="1"/>
          </p:cNvSpPr>
          <p:nvPr/>
        </p:nvSpPr>
        <p:spPr bwMode="auto">
          <a:xfrm>
            <a:off x="990705" y="684371"/>
            <a:ext cx="2744456" cy="2025305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89593" tIns="44796" rIns="89593" bIns="44796" anchor="ctr"/>
          <a:lstStyle/>
          <a:p>
            <a:endParaRPr lang="de-DE"/>
          </a:p>
        </p:txBody>
      </p:sp>
      <p:sp>
        <p:nvSpPr>
          <p:cNvPr id="71685" name="Text Box 3"/>
          <p:cNvSpPr>
            <a:spLocks noGrp="1" noChangeArrowheads="1"/>
          </p:cNvSpPr>
          <p:nvPr>
            <p:ph type="body"/>
          </p:nvPr>
        </p:nvSpPr>
        <p:spPr>
          <a:xfrm>
            <a:off x="686115" y="2975392"/>
            <a:ext cx="5485772" cy="5484237"/>
          </a:xfrm>
          <a:noFill/>
          <a:ln/>
        </p:spPr>
        <p:txBody>
          <a:bodyPr lIns="91357" tIns="45855" rIns="91357" bIns="45855"/>
          <a:lstStyle/>
          <a:p>
            <a:pPr eaLnBrk="1" hangingPunct="1">
              <a:lnSpc>
                <a:spcPct val="101000"/>
              </a:lnSpc>
              <a:spcBef>
                <a:spcPts val="441"/>
              </a:spcBef>
              <a:tabLst>
                <a:tab pos="0" algn="l"/>
                <a:tab pos="895929" algn="l"/>
                <a:tab pos="1791858" algn="l"/>
                <a:tab pos="2687787" algn="l"/>
                <a:tab pos="3583716" algn="l"/>
                <a:tab pos="4479646" algn="l"/>
                <a:tab pos="5375575" algn="l"/>
                <a:tab pos="6271504" algn="l"/>
                <a:tab pos="7167433" algn="l"/>
                <a:tab pos="8063362" algn="l"/>
                <a:tab pos="8959291" algn="l"/>
                <a:tab pos="9855220" algn="l"/>
              </a:tabLst>
            </a:pPr>
            <a:endParaRPr lang="de-DE" dirty="0">
              <a:latin typeface="Bitstream Charter" charset="0"/>
              <a:ea typeface="msmincho" charset="0"/>
              <a:cs typeface="msminch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49319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Purity </a:t>
            </a:r>
            <a:r>
              <a:rPr lang="en-US" dirty="0" err="1"/>
              <a:t>ist</a:t>
            </a:r>
            <a:r>
              <a:rPr lang="en-US" dirty="0"/>
              <a:t> </a:t>
            </a:r>
            <a:r>
              <a:rPr lang="en-US" dirty="0" err="1"/>
              <a:t>nur</a:t>
            </a:r>
            <a:r>
              <a:rPr lang="en-US" dirty="0"/>
              <a:t> </a:t>
            </a:r>
            <a:r>
              <a:rPr lang="en-US" dirty="0" err="1"/>
              <a:t>ein</a:t>
            </a:r>
            <a:r>
              <a:rPr lang="en-US" dirty="0"/>
              <a:t> </a:t>
            </a:r>
            <a:r>
              <a:rPr lang="en-US" dirty="0" err="1"/>
              <a:t>mögliches</a:t>
            </a:r>
            <a:r>
              <a:rPr lang="en-US" dirty="0"/>
              <a:t> </a:t>
            </a:r>
            <a:r>
              <a:rPr lang="en-US" dirty="0" err="1"/>
              <a:t>Maß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E872EB4-39F5-46BC-817E-781613DA67A8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79476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also</a:t>
            </a:r>
            <a:r>
              <a:rPr lang="en-US" baseline="0" dirty="0"/>
              <a:t> random is not totally bad – high probability to select a sensible color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E872EB4-39F5-46BC-817E-781613DA67A8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47406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1" descr="schmuckgrafik1.t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63" y="523876"/>
            <a:ext cx="8782050" cy="107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Bild 14" descr="logo+claim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8500" y="685800"/>
            <a:ext cx="1866900" cy="8064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Line 7"/>
          <p:cNvSpPr>
            <a:spLocks noChangeShapeType="1"/>
          </p:cNvSpPr>
          <p:nvPr/>
        </p:nvSpPr>
        <p:spPr bwMode="auto">
          <a:xfrm>
            <a:off x="252413" y="6489700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noProof="0" dirty="0"/>
          </a:p>
        </p:txBody>
      </p:sp>
      <p:sp>
        <p:nvSpPr>
          <p:cNvPr id="8" name="Line 8"/>
          <p:cNvSpPr>
            <a:spLocks noChangeShapeType="1"/>
          </p:cNvSpPr>
          <p:nvPr/>
        </p:nvSpPr>
        <p:spPr bwMode="auto">
          <a:xfrm>
            <a:off x="252413" y="6489700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noProof="0" dirty="0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358777" y="1879600"/>
            <a:ext cx="6734175" cy="577851"/>
          </a:xfrm>
        </p:spPr>
        <p:txBody>
          <a:bodyPr anchor="t"/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Titelmasterformat durch Klicken bearbeiten</a:t>
            </a:r>
          </a:p>
        </p:txBody>
      </p:sp>
      <p:sp>
        <p:nvSpPr>
          <p:cNvPr id="7172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358777" y="2789237"/>
            <a:ext cx="6734175" cy="944563"/>
          </a:xfrm>
        </p:spPr>
        <p:txBody>
          <a:bodyPr lIns="0" tIns="0" rIns="0" bIns="0"/>
          <a:lstStyle>
            <a:lvl1pPr marL="0" indent="0">
              <a:spcBef>
                <a:spcPct val="0"/>
              </a:spcBef>
              <a:buFont typeface="Wingdings" pitchFamily="2" charset="2"/>
              <a:buNone/>
              <a:defRPr b="1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Formatvorlage des </a:t>
            </a:r>
          </a:p>
          <a:p>
            <a:r>
              <a:rPr lang="en-US" noProof="0"/>
              <a:t>Untertitelmasters durch </a:t>
            </a:r>
          </a:p>
          <a:p>
            <a:r>
              <a:rPr lang="en-US" noProof="0"/>
              <a:t>Klicken bearbeiten</a:t>
            </a:r>
          </a:p>
        </p:txBody>
      </p:sp>
      <p:sp>
        <p:nvSpPr>
          <p:cNvPr id="12" name="Rectangle 9"/>
          <p:cNvSpPr>
            <a:spLocks noGrp="1" noChangeArrowheads="1"/>
          </p:cNvSpPr>
          <p:nvPr>
            <p:ph type="ftr" sz="quarter" idx="10"/>
          </p:nvPr>
        </p:nvSpPr>
        <p:spPr>
          <a:xfrm>
            <a:off x="358775" y="6544338"/>
            <a:ext cx="7958138" cy="23177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noProof="0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|  Computer Science Department |  Ubiquitous Knowledge Processing Lab |</a:t>
            </a:r>
            <a:endParaRPr lang="de-DE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732588" y="488951"/>
            <a:ext cx="2159000" cy="5892800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250827" y="488951"/>
            <a:ext cx="6329363" cy="5892800"/>
          </a:xfrm>
        </p:spPr>
        <p:txBody>
          <a:bodyPr vert="eaVert"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|  Computer Science Department |  Ubiquitous Knowledge Processing Lab |</a:t>
            </a:r>
            <a:endParaRPr lang="de-DE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el, Text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58775" y="488951"/>
            <a:ext cx="6877050" cy="838200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half" idx="1"/>
          </p:nvPr>
        </p:nvSpPr>
        <p:spPr>
          <a:xfrm>
            <a:off x="250825" y="1592264"/>
            <a:ext cx="4243388" cy="4789487"/>
          </a:xfrm>
        </p:spPr>
        <p:txBody>
          <a:bodyPr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6615" y="1592264"/>
            <a:ext cx="4244975" cy="4789487"/>
          </a:xfrm>
        </p:spPr>
        <p:txBody>
          <a:bodyPr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|  Computer Science Department |  Ubiquitous Knowledge Processing Lab |</a:t>
            </a:r>
            <a:endParaRPr lang="de-DE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dgm">
  <p:cSld name="Titel und Diagramm oder Organigram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50633" y="404814"/>
            <a:ext cx="8308731" cy="658812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SmartArt-Platzhalter 2"/>
          <p:cNvSpPr>
            <a:spLocks noGrp="1"/>
          </p:cNvSpPr>
          <p:nvPr>
            <p:ph type="dgm" idx="1"/>
          </p:nvPr>
        </p:nvSpPr>
        <p:spPr>
          <a:xfrm>
            <a:off x="451341" y="1341439"/>
            <a:ext cx="8308731" cy="4824412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2910254" y="6524627"/>
            <a:ext cx="1905000" cy="1809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de-DE"/>
              <a:t>21/10/2010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3906718" y="6524627"/>
            <a:ext cx="2725615" cy="252413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|  Computer Science Department |  Ubiquitous Knowledge Processing Lab |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6899031" y="6540501"/>
            <a:ext cx="2133600" cy="3175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© TUD,</a:t>
            </a:r>
            <a:fld id="{AFDA0166-C231-4292-B06C-C46D4E5F6D1A}" type="slidenum">
              <a:rPr lang="de-DE"/>
              <a:pPr/>
              <a:t>‹#›</a:t>
            </a:fld>
            <a:endParaRPr lang="de-DE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E36636D-D922-432D-A958-524484B5923D}" type="datetimeFigureOut">
              <a:rPr lang="en-US" smtClean="0"/>
              <a:pPr/>
              <a:t>4/28/21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29071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8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4/28/21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4947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4/28/21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382895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4/28/21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042320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4/28/21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216951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9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9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4/28/21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23729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358775" y="6553202"/>
            <a:ext cx="7958138" cy="23177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|  Computer Science Department |  Ubiquitous Knowledge Processing Lab |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4/28/21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595392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4/28/21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742843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4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3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4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4/28/21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67825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4/28/21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206983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4/28/21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366869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4/28/21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073503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8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4/28/21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790190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4/28/21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88976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4/28/21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430882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4/28/21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82303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|  Computer Science Department |  Ubiquitous Knowledge Processing Lab |</a:t>
            </a:r>
            <a:endParaRPr lang="de-DE" dirty="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9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9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4/28/21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85825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4/28/21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907096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4/28/21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513156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4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3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4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4/28/21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726260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4/28/21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620546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4/28/21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774495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4/28/21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7929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250825" y="1592264"/>
            <a:ext cx="4243388" cy="47894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6615" y="1592264"/>
            <a:ext cx="4244975" cy="47894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|  Computer Science Department |  Ubiquitous Knowledge Processing Lab |</a:t>
            </a:r>
            <a:endParaRPr lang="de-DE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|  Computer Science Department |  Ubiquitous Knowledge Processing Lab |</a:t>
            </a:r>
            <a:endParaRPr lang="de-DE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|  Computer Science Department |  Ubiquitous Knowledge Processing Lab |</a:t>
            </a:r>
            <a:endParaRPr lang="de-DE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|  Computer Science Department |  Ubiquitous Knowledge Processing Lab |</a:t>
            </a:r>
            <a:endParaRPr lang="de-DE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|  Computer Science Department |  Ubiquitous Knowledge Processing Lab |</a:t>
            </a:r>
            <a:endParaRPr lang="de-DE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de-DE" noProof="0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|  Computer Science Department |  Ubiquitous Knowledge Processing Lab |</a:t>
            </a:r>
            <a:endParaRPr lang="de-DE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ChangeArrowheads="1"/>
          </p:cNvSpPr>
          <p:nvPr/>
        </p:nvSpPr>
        <p:spPr bwMode="auto">
          <a:xfrm>
            <a:off x="250825" y="368300"/>
            <a:ext cx="8642350" cy="1081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noProof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358776" y="488951"/>
            <a:ext cx="6499225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Titelmasterformat durch Klicken bearbeiten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0827" y="1592264"/>
            <a:ext cx="8640763" cy="4789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Textmasterformate durch Klicken bearbeiten</a:t>
            </a:r>
          </a:p>
          <a:p>
            <a:pPr lvl="1"/>
            <a:r>
              <a:rPr lang="en-US" noProof="0"/>
              <a:t>Zweite Ebene</a:t>
            </a:r>
          </a:p>
          <a:p>
            <a:pPr lvl="2"/>
            <a:r>
              <a:rPr lang="en-US" noProof="0"/>
              <a:t>Dritte Ebene</a:t>
            </a:r>
          </a:p>
          <a:p>
            <a:pPr lvl="3"/>
            <a:r>
              <a:rPr lang="en-US" noProof="0"/>
              <a:t>Vierte Ebene</a:t>
            </a:r>
          </a:p>
          <a:p>
            <a:pPr lvl="4"/>
            <a:r>
              <a:rPr lang="en-US" noProof="0"/>
              <a:t>Fünfte Ebene</a:t>
            </a:r>
          </a:p>
        </p:txBody>
      </p:sp>
      <p:sp>
        <p:nvSpPr>
          <p:cNvPr id="614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58775" y="6550026"/>
            <a:ext cx="7958138" cy="231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sz="1000"/>
            </a:lvl1pPr>
          </a:lstStyle>
          <a:p>
            <a:pPr>
              <a:defRPr/>
            </a:pPr>
            <a:endParaRPr lang="en-US" noProof="0" dirty="0"/>
          </a:p>
        </p:txBody>
      </p:sp>
      <p:sp>
        <p:nvSpPr>
          <p:cNvPr id="6150" name="Rectangle 6"/>
          <p:cNvSpPr>
            <a:spLocks noChangeArrowheads="1"/>
          </p:cNvSpPr>
          <p:nvPr/>
        </p:nvSpPr>
        <p:spPr bwMode="auto">
          <a:xfrm>
            <a:off x="250825" y="196851"/>
            <a:ext cx="8642350" cy="144463"/>
          </a:xfrm>
          <a:prstGeom prst="rect">
            <a:avLst/>
          </a:prstGeom>
          <a:solidFill>
            <a:srgbClr val="003399"/>
          </a:solidFill>
          <a:ln w="3175">
            <a:noFill/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en-US" noProof="0"/>
          </a:p>
        </p:txBody>
      </p:sp>
      <p:sp>
        <p:nvSpPr>
          <p:cNvPr id="6152" name="Line 8"/>
          <p:cNvSpPr>
            <a:spLocks noChangeShapeType="1"/>
          </p:cNvSpPr>
          <p:nvPr/>
        </p:nvSpPr>
        <p:spPr bwMode="auto">
          <a:xfrm>
            <a:off x="250827" y="1449388"/>
            <a:ext cx="8640763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noProof="0"/>
          </a:p>
        </p:txBody>
      </p:sp>
      <p:sp>
        <p:nvSpPr>
          <p:cNvPr id="6153" name="Line 9"/>
          <p:cNvSpPr>
            <a:spLocks noChangeShapeType="1"/>
          </p:cNvSpPr>
          <p:nvPr/>
        </p:nvSpPr>
        <p:spPr bwMode="auto">
          <a:xfrm>
            <a:off x="252413" y="6489700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noProof="0"/>
          </a:p>
        </p:txBody>
      </p:sp>
      <p:sp>
        <p:nvSpPr>
          <p:cNvPr id="6154" name="Rectangle 10"/>
          <p:cNvSpPr>
            <a:spLocks noChangeArrowheads="1"/>
          </p:cNvSpPr>
          <p:nvPr/>
        </p:nvSpPr>
        <p:spPr bwMode="auto">
          <a:xfrm>
            <a:off x="250827" y="366714"/>
            <a:ext cx="8640763" cy="14287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noProof="0"/>
          </a:p>
        </p:txBody>
      </p:sp>
      <p:sp>
        <p:nvSpPr>
          <p:cNvPr id="13" name="Textfeld 12"/>
          <p:cNvSpPr txBox="1"/>
          <p:nvPr/>
        </p:nvSpPr>
        <p:spPr>
          <a:xfrm>
            <a:off x="5272088" y="6508442"/>
            <a:ext cx="442750" cy="24622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fld id="{012F0068-8F16-4BC8-A76D-FDA1E9801D5B}" type="slidenum">
              <a:rPr lang="en-US" sz="1000" noProof="0" smtClean="0"/>
              <a:pPr>
                <a:defRPr/>
              </a:pPr>
              <a:t>‹#›</a:t>
            </a:fld>
            <a:endParaRPr lang="en-US" sz="1000" noProof="0"/>
          </a:p>
        </p:txBody>
      </p:sp>
      <p:pic>
        <p:nvPicPr>
          <p:cNvPr id="14" name="Bild 14" descr="logo+claim.png"/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7867" y="488949"/>
            <a:ext cx="1866900" cy="8064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42" r:id="rId1"/>
    <p:sldLayoutId id="2147483743" r:id="rId2"/>
    <p:sldLayoutId id="2147483732" r:id="rId3"/>
    <p:sldLayoutId id="2147483733" r:id="rId4"/>
    <p:sldLayoutId id="2147483734" r:id="rId5"/>
    <p:sldLayoutId id="2147483735" r:id="rId6"/>
    <p:sldLayoutId id="2147483736" r:id="rId7"/>
    <p:sldLayoutId id="2147483737" r:id="rId8"/>
    <p:sldLayoutId id="2147483738" r:id="rId9"/>
    <p:sldLayoutId id="2147483739" r:id="rId10"/>
    <p:sldLayoutId id="2147483740" r:id="rId11"/>
    <p:sldLayoutId id="2147483741" r:id="rId12"/>
    <p:sldLayoutId id="2147483744" r:id="rId13"/>
    <p:sldLayoutId id="2147483770" r:id="rId14"/>
  </p:sldLayoutIdLst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9pPr>
    </p:titleStyle>
    <p:bodyStyle>
      <a:lvl1pPr marL="179388" indent="-179388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349250" indent="-168275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>
          <a:solidFill>
            <a:schemeClr val="tx1"/>
          </a:solidFill>
          <a:latin typeface="+mn-lt"/>
        </a:defRPr>
      </a:lvl2pPr>
      <a:lvl3pPr marL="538163" indent="-187325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>
          <a:solidFill>
            <a:schemeClr val="tx1"/>
          </a:solidFill>
          <a:latin typeface="+mn-lt"/>
        </a:defRPr>
      </a:lvl3pPr>
      <a:lvl4pPr marL="717550" indent="-173038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4pPr>
      <a:lvl5pPr marL="908050" indent="-188913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1365250" indent="-188913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1822450" indent="-188913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2279650" indent="-188913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2736850" indent="-188913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4/28/21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691246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51" r:id="rId6"/>
    <p:sldLayoutId id="2147483752" r:id="rId7"/>
    <p:sldLayoutId id="2147483753" r:id="rId8"/>
    <p:sldLayoutId id="2147483754" r:id="rId9"/>
    <p:sldLayoutId id="2147483755" r:id="rId10"/>
    <p:sldLayoutId id="2147483756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4/28/21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8448356" y="6577191"/>
            <a:ext cx="766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prstClr val="black"/>
                </a:solidFill>
                <a:latin typeface="Calibri"/>
              </a:rPr>
              <a:t>Andrew Ng</a:t>
            </a:r>
          </a:p>
        </p:txBody>
      </p:sp>
    </p:spTree>
    <p:extLst>
      <p:ext uri="{BB962C8B-B14F-4D97-AF65-F5344CB8AC3E}">
        <p14:creationId xmlns:p14="http://schemas.microsoft.com/office/powerpoint/2010/main" val="427653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9" r:id="rId1"/>
    <p:sldLayoutId id="2147483760" r:id="rId2"/>
    <p:sldLayoutId id="2147483761" r:id="rId3"/>
    <p:sldLayoutId id="2147483762" r:id="rId4"/>
    <p:sldLayoutId id="2147483763" r:id="rId5"/>
    <p:sldLayoutId id="2147483764" r:id="rId6"/>
    <p:sldLayoutId id="2147483765" r:id="rId7"/>
    <p:sldLayoutId id="2147483766" r:id="rId8"/>
    <p:sldLayoutId id="2147483767" r:id="rId9"/>
    <p:sldLayoutId id="2147483768" r:id="rId10"/>
    <p:sldLayoutId id="214748376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39.png"/><Relationship Id="rId4" Type="http://schemas.openxmlformats.org/officeDocument/2006/relationships/image" Target="../media/image43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4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W_gxLKSsSIE?feature=oembed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0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0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tif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eepmind.com/blog/article/alphazero-shedding-new-light-grand-games-chess-shogi-and-go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58777" y="1879600"/>
            <a:ext cx="8099425" cy="577851"/>
          </a:xfrm>
        </p:spPr>
        <p:txBody>
          <a:bodyPr/>
          <a:lstStyle/>
          <a:p>
            <a:r>
              <a:rPr lang="en-US" sz="2000" dirty="0"/>
              <a:t>Lecture</a:t>
            </a:r>
            <a:br>
              <a:rPr lang="en-US" dirty="0"/>
            </a:br>
            <a:r>
              <a:rPr lang="en-US" dirty="0"/>
              <a:t>Foundations of Artificial Intelligence</a:t>
            </a:r>
            <a:br>
              <a:rPr lang="en-US" dirty="0"/>
            </a:br>
            <a:br>
              <a:rPr lang="en-US" dirty="0"/>
            </a:br>
            <a:r>
              <a:rPr lang="en-US" sz="2400"/>
              <a:t>Part 10 </a:t>
            </a:r>
            <a:r>
              <a:rPr lang="en-US" sz="2400" dirty="0"/>
              <a:t>– Machine Learning</a:t>
            </a:r>
            <a:br>
              <a:rPr lang="en-US" sz="2400" dirty="0"/>
            </a:br>
            <a:r>
              <a:rPr lang="en-US" sz="2400" dirty="0"/>
              <a:t>Clustering &amp; Regression</a:t>
            </a:r>
            <a:br>
              <a:rPr lang="en-US" dirty="0"/>
            </a:br>
            <a:endParaRPr lang="en-US" dirty="0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81001" y="4419600"/>
            <a:ext cx="6734175" cy="1905000"/>
          </a:xfrm>
        </p:spPr>
        <p:txBody>
          <a:bodyPr/>
          <a:lstStyle/>
          <a:p>
            <a:pPr eaLnBrk="1" hangingPunct="1"/>
            <a:r>
              <a:rPr lang="en-US" dirty="0">
                <a:latin typeface="Verdana" pitchFamily="34" charset="0"/>
              </a:rPr>
              <a:t>Torsten Zesch</a:t>
            </a:r>
          </a:p>
          <a:p>
            <a:pPr eaLnBrk="1" hangingPunct="1"/>
            <a:endParaRPr lang="en-US" dirty="0">
              <a:solidFill>
                <a:schemeClr val="tx1"/>
              </a:solidFill>
              <a:latin typeface="Verdana" pitchFamily="34" charset="0"/>
            </a:endParaRPr>
          </a:p>
          <a:p>
            <a:pPr eaLnBrk="1" hangingPunct="1"/>
            <a:endParaRPr lang="en-US" dirty="0">
              <a:latin typeface="Verdana" pitchFamily="34" charset="0"/>
            </a:endParaRPr>
          </a:p>
          <a:p>
            <a:pPr eaLnBrk="1" hangingPunct="1"/>
            <a:r>
              <a:rPr lang="en-US" dirty="0">
                <a:solidFill>
                  <a:schemeClr val="tx1"/>
                </a:solidFill>
                <a:latin typeface="Verdana" pitchFamily="34" charset="0"/>
              </a:rPr>
              <a:t>Language Technology Lab</a:t>
            </a:r>
          </a:p>
          <a:p>
            <a:pPr eaLnBrk="1" hangingPunct="1"/>
            <a:r>
              <a:rPr lang="en-US" dirty="0" err="1">
                <a:solidFill>
                  <a:schemeClr val="tx1"/>
                </a:solidFill>
                <a:latin typeface="Verdana" pitchFamily="34" charset="0"/>
              </a:rPr>
              <a:t>Universität</a:t>
            </a:r>
            <a:r>
              <a:rPr lang="en-US" dirty="0">
                <a:solidFill>
                  <a:schemeClr val="tx1"/>
                </a:solidFill>
                <a:latin typeface="Verdana" pitchFamily="34" charset="0"/>
              </a:rPr>
              <a:t> Duisburg-Essen</a:t>
            </a:r>
          </a:p>
        </p:txBody>
      </p:sp>
    </p:spTree>
    <p:extLst>
      <p:ext uri="{BB962C8B-B14F-4D97-AF65-F5344CB8AC3E}">
        <p14:creationId xmlns:p14="http://schemas.microsoft.com/office/powerpoint/2010/main" val="3927223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</a:t>
            </a:r>
          </a:p>
        </p:txBody>
      </p:sp>
      <p:sp>
        <p:nvSpPr>
          <p:cNvPr id="103427" name="AutoShape 3"/>
          <p:cNvSpPr>
            <a:spLocks noChangeArrowheads="1"/>
          </p:cNvSpPr>
          <p:nvPr/>
        </p:nvSpPr>
        <p:spPr bwMode="auto">
          <a:xfrm>
            <a:off x="7734300" y="5122863"/>
            <a:ext cx="179388" cy="196850"/>
          </a:xfrm>
          <a:prstGeom prst="smileyFace">
            <a:avLst>
              <a:gd name="adj" fmla="val 4653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03428" name="AutoShape 4"/>
          <p:cNvSpPr>
            <a:spLocks noChangeArrowheads="1"/>
          </p:cNvSpPr>
          <p:nvPr/>
        </p:nvSpPr>
        <p:spPr bwMode="auto">
          <a:xfrm>
            <a:off x="7756525" y="5827713"/>
            <a:ext cx="179388" cy="196850"/>
          </a:xfrm>
          <a:prstGeom prst="smileyFace">
            <a:avLst>
              <a:gd name="adj" fmla="val 4653"/>
            </a:avLst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03429" name="Text Box 5"/>
          <p:cNvSpPr txBox="1">
            <a:spLocks noChangeArrowheads="1"/>
          </p:cNvSpPr>
          <p:nvPr/>
        </p:nvSpPr>
        <p:spPr bwMode="auto">
          <a:xfrm>
            <a:off x="8066088" y="5000625"/>
            <a:ext cx="107791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sz="2400">
                <a:latin typeface="Times New Roman" pitchFamily="18" charset="0"/>
              </a:rPr>
              <a:t>Class1</a:t>
            </a:r>
          </a:p>
        </p:txBody>
      </p:sp>
      <p:sp>
        <p:nvSpPr>
          <p:cNvPr id="103430" name="Text Box 6"/>
          <p:cNvSpPr txBox="1">
            <a:spLocks noChangeArrowheads="1"/>
          </p:cNvSpPr>
          <p:nvPr/>
        </p:nvSpPr>
        <p:spPr bwMode="auto">
          <a:xfrm>
            <a:off x="8066088" y="5692775"/>
            <a:ext cx="107791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sz="2400">
                <a:latin typeface="Times New Roman" pitchFamily="18" charset="0"/>
              </a:rPr>
              <a:t>Class2</a:t>
            </a:r>
          </a:p>
        </p:txBody>
      </p:sp>
      <p:sp>
        <p:nvSpPr>
          <p:cNvPr id="103431" name="AutoShape 7"/>
          <p:cNvSpPr>
            <a:spLocks noChangeArrowheads="1"/>
          </p:cNvSpPr>
          <p:nvPr/>
        </p:nvSpPr>
        <p:spPr bwMode="auto">
          <a:xfrm>
            <a:off x="1519238" y="2938463"/>
            <a:ext cx="179387" cy="196850"/>
          </a:xfrm>
          <a:prstGeom prst="smileyFace">
            <a:avLst>
              <a:gd name="adj" fmla="val 4653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03432" name="AutoShape 8"/>
          <p:cNvSpPr>
            <a:spLocks noChangeArrowheads="1"/>
          </p:cNvSpPr>
          <p:nvPr/>
        </p:nvSpPr>
        <p:spPr bwMode="auto">
          <a:xfrm>
            <a:off x="2030413" y="2878138"/>
            <a:ext cx="179387" cy="196850"/>
          </a:xfrm>
          <a:prstGeom prst="smileyFace">
            <a:avLst>
              <a:gd name="adj" fmla="val 4653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03433" name="AutoShape 9"/>
          <p:cNvSpPr>
            <a:spLocks noChangeArrowheads="1"/>
          </p:cNvSpPr>
          <p:nvPr/>
        </p:nvSpPr>
        <p:spPr bwMode="auto">
          <a:xfrm>
            <a:off x="2347913" y="2638425"/>
            <a:ext cx="179387" cy="196850"/>
          </a:xfrm>
          <a:prstGeom prst="smileyFace">
            <a:avLst>
              <a:gd name="adj" fmla="val 4653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03434" name="AutoShape 10"/>
          <p:cNvSpPr>
            <a:spLocks noChangeArrowheads="1"/>
          </p:cNvSpPr>
          <p:nvPr/>
        </p:nvSpPr>
        <p:spPr bwMode="auto">
          <a:xfrm>
            <a:off x="1323975" y="4246563"/>
            <a:ext cx="179388" cy="196850"/>
          </a:xfrm>
          <a:prstGeom prst="smileyFace">
            <a:avLst>
              <a:gd name="adj" fmla="val 4653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03435" name="AutoShape 11"/>
          <p:cNvSpPr>
            <a:spLocks noChangeArrowheads="1"/>
          </p:cNvSpPr>
          <p:nvPr/>
        </p:nvSpPr>
        <p:spPr bwMode="auto">
          <a:xfrm>
            <a:off x="1279525" y="3630613"/>
            <a:ext cx="179388" cy="196850"/>
          </a:xfrm>
          <a:prstGeom prst="smileyFace">
            <a:avLst>
              <a:gd name="adj" fmla="val 4653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03436" name="AutoShape 12"/>
          <p:cNvSpPr>
            <a:spLocks noChangeArrowheads="1"/>
          </p:cNvSpPr>
          <p:nvPr/>
        </p:nvSpPr>
        <p:spPr bwMode="auto">
          <a:xfrm>
            <a:off x="2652713" y="3122613"/>
            <a:ext cx="179387" cy="196850"/>
          </a:xfrm>
          <a:prstGeom prst="smileyFace">
            <a:avLst>
              <a:gd name="adj" fmla="val 4653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03437" name="AutoShape 13"/>
          <p:cNvSpPr>
            <a:spLocks noChangeArrowheads="1"/>
          </p:cNvSpPr>
          <p:nvPr/>
        </p:nvSpPr>
        <p:spPr bwMode="auto">
          <a:xfrm>
            <a:off x="1774825" y="4224338"/>
            <a:ext cx="179388" cy="196850"/>
          </a:xfrm>
          <a:prstGeom prst="smileyFace">
            <a:avLst>
              <a:gd name="adj" fmla="val 4653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03438" name="AutoShape 14"/>
          <p:cNvSpPr>
            <a:spLocks noChangeArrowheads="1"/>
          </p:cNvSpPr>
          <p:nvPr/>
        </p:nvSpPr>
        <p:spPr bwMode="auto">
          <a:xfrm>
            <a:off x="785813" y="4064000"/>
            <a:ext cx="179387" cy="196850"/>
          </a:xfrm>
          <a:prstGeom prst="smileyFace">
            <a:avLst>
              <a:gd name="adj" fmla="val 4653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03439" name="AutoShape 15"/>
          <p:cNvSpPr>
            <a:spLocks noChangeArrowheads="1"/>
          </p:cNvSpPr>
          <p:nvPr/>
        </p:nvSpPr>
        <p:spPr bwMode="auto">
          <a:xfrm>
            <a:off x="1003300" y="3136900"/>
            <a:ext cx="179388" cy="196850"/>
          </a:xfrm>
          <a:prstGeom prst="smileyFace">
            <a:avLst>
              <a:gd name="adj" fmla="val 4653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03440" name="AutoShape 16"/>
          <p:cNvSpPr>
            <a:spLocks noChangeArrowheads="1"/>
          </p:cNvSpPr>
          <p:nvPr/>
        </p:nvSpPr>
        <p:spPr bwMode="auto">
          <a:xfrm>
            <a:off x="2025650" y="3624263"/>
            <a:ext cx="179388" cy="196850"/>
          </a:xfrm>
          <a:prstGeom prst="smileyFace">
            <a:avLst>
              <a:gd name="adj" fmla="val 4653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03441" name="AutoShape 17"/>
          <p:cNvSpPr>
            <a:spLocks noChangeArrowheads="1"/>
          </p:cNvSpPr>
          <p:nvPr/>
        </p:nvSpPr>
        <p:spPr bwMode="auto">
          <a:xfrm>
            <a:off x="2489200" y="3613150"/>
            <a:ext cx="179388" cy="196850"/>
          </a:xfrm>
          <a:prstGeom prst="smileyFace">
            <a:avLst>
              <a:gd name="adj" fmla="val 4653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03442" name="AutoShape 18"/>
          <p:cNvSpPr>
            <a:spLocks noChangeArrowheads="1"/>
          </p:cNvSpPr>
          <p:nvPr/>
        </p:nvSpPr>
        <p:spPr bwMode="auto">
          <a:xfrm>
            <a:off x="2119313" y="4303713"/>
            <a:ext cx="179387" cy="196850"/>
          </a:xfrm>
          <a:prstGeom prst="smileyFace">
            <a:avLst>
              <a:gd name="adj" fmla="val 4653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03443" name="AutoShape 19"/>
          <p:cNvSpPr>
            <a:spLocks noChangeArrowheads="1"/>
          </p:cNvSpPr>
          <p:nvPr/>
        </p:nvSpPr>
        <p:spPr bwMode="auto">
          <a:xfrm>
            <a:off x="2500313" y="4016375"/>
            <a:ext cx="179387" cy="196850"/>
          </a:xfrm>
          <a:prstGeom prst="smileyFace">
            <a:avLst>
              <a:gd name="adj" fmla="val 4653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03444" name="AutoShape 20"/>
          <p:cNvSpPr>
            <a:spLocks noChangeArrowheads="1"/>
          </p:cNvSpPr>
          <p:nvPr/>
        </p:nvSpPr>
        <p:spPr bwMode="auto">
          <a:xfrm>
            <a:off x="3582988" y="3221038"/>
            <a:ext cx="179387" cy="196850"/>
          </a:xfrm>
          <a:prstGeom prst="smileyFace">
            <a:avLst>
              <a:gd name="adj" fmla="val 4653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03445" name="AutoShape 21"/>
          <p:cNvSpPr>
            <a:spLocks noChangeArrowheads="1"/>
          </p:cNvSpPr>
          <p:nvPr/>
        </p:nvSpPr>
        <p:spPr bwMode="auto">
          <a:xfrm>
            <a:off x="2674938" y="4646613"/>
            <a:ext cx="179387" cy="196850"/>
          </a:xfrm>
          <a:prstGeom prst="smileyFace">
            <a:avLst>
              <a:gd name="adj" fmla="val 4653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03446" name="AutoShape 22"/>
          <p:cNvSpPr>
            <a:spLocks noChangeArrowheads="1"/>
          </p:cNvSpPr>
          <p:nvPr/>
        </p:nvSpPr>
        <p:spPr bwMode="auto">
          <a:xfrm>
            <a:off x="1978025" y="4652963"/>
            <a:ext cx="179388" cy="196850"/>
          </a:xfrm>
          <a:prstGeom prst="smileyFace">
            <a:avLst>
              <a:gd name="adj" fmla="val 4653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03447" name="AutoShape 23"/>
          <p:cNvSpPr>
            <a:spLocks noChangeArrowheads="1"/>
          </p:cNvSpPr>
          <p:nvPr/>
        </p:nvSpPr>
        <p:spPr bwMode="auto">
          <a:xfrm>
            <a:off x="3765550" y="3875088"/>
            <a:ext cx="179388" cy="196850"/>
          </a:xfrm>
          <a:prstGeom prst="smileyFace">
            <a:avLst>
              <a:gd name="adj" fmla="val 4653"/>
            </a:avLst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03448" name="AutoShape 24"/>
          <p:cNvSpPr>
            <a:spLocks noChangeArrowheads="1"/>
          </p:cNvSpPr>
          <p:nvPr/>
        </p:nvSpPr>
        <p:spPr bwMode="auto">
          <a:xfrm>
            <a:off x="3879850" y="2116138"/>
            <a:ext cx="179388" cy="196850"/>
          </a:xfrm>
          <a:prstGeom prst="smileyFace">
            <a:avLst>
              <a:gd name="adj" fmla="val 4653"/>
            </a:avLst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03449" name="AutoShape 25"/>
          <p:cNvSpPr>
            <a:spLocks noChangeArrowheads="1"/>
          </p:cNvSpPr>
          <p:nvPr/>
        </p:nvSpPr>
        <p:spPr bwMode="auto">
          <a:xfrm>
            <a:off x="2335213" y="3182938"/>
            <a:ext cx="179387" cy="196850"/>
          </a:xfrm>
          <a:prstGeom prst="smileyFace">
            <a:avLst>
              <a:gd name="adj" fmla="val 4653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03450" name="AutoShape 26"/>
          <p:cNvSpPr>
            <a:spLocks noChangeArrowheads="1"/>
          </p:cNvSpPr>
          <p:nvPr/>
        </p:nvSpPr>
        <p:spPr bwMode="auto">
          <a:xfrm>
            <a:off x="315913" y="5867400"/>
            <a:ext cx="179387" cy="196850"/>
          </a:xfrm>
          <a:prstGeom prst="smileyFace">
            <a:avLst>
              <a:gd name="adj" fmla="val 4653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03451" name="AutoShape 27"/>
          <p:cNvSpPr>
            <a:spLocks noChangeArrowheads="1"/>
          </p:cNvSpPr>
          <p:nvPr/>
        </p:nvSpPr>
        <p:spPr bwMode="auto">
          <a:xfrm>
            <a:off x="4300538" y="2486025"/>
            <a:ext cx="179387" cy="196850"/>
          </a:xfrm>
          <a:prstGeom prst="smileyFace">
            <a:avLst>
              <a:gd name="adj" fmla="val 4653"/>
            </a:avLst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03452" name="AutoShape 28"/>
          <p:cNvSpPr>
            <a:spLocks noChangeArrowheads="1"/>
          </p:cNvSpPr>
          <p:nvPr/>
        </p:nvSpPr>
        <p:spPr bwMode="auto">
          <a:xfrm>
            <a:off x="4354513" y="2017713"/>
            <a:ext cx="179387" cy="196850"/>
          </a:xfrm>
          <a:prstGeom prst="smileyFace">
            <a:avLst>
              <a:gd name="adj" fmla="val 4653"/>
            </a:avLst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03453" name="AutoShape 29"/>
          <p:cNvSpPr>
            <a:spLocks noChangeArrowheads="1"/>
          </p:cNvSpPr>
          <p:nvPr/>
        </p:nvSpPr>
        <p:spPr bwMode="auto">
          <a:xfrm>
            <a:off x="4819650" y="2089150"/>
            <a:ext cx="179388" cy="196850"/>
          </a:xfrm>
          <a:prstGeom prst="smileyFace">
            <a:avLst>
              <a:gd name="adj" fmla="val 4653"/>
            </a:avLst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03454" name="AutoShape 30"/>
          <p:cNvSpPr>
            <a:spLocks noChangeArrowheads="1"/>
          </p:cNvSpPr>
          <p:nvPr/>
        </p:nvSpPr>
        <p:spPr bwMode="auto">
          <a:xfrm>
            <a:off x="4073525" y="3532188"/>
            <a:ext cx="179388" cy="196850"/>
          </a:xfrm>
          <a:prstGeom prst="smileyFace">
            <a:avLst>
              <a:gd name="adj" fmla="val 4653"/>
            </a:avLst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03455" name="AutoShape 31"/>
          <p:cNvSpPr>
            <a:spLocks noChangeArrowheads="1"/>
          </p:cNvSpPr>
          <p:nvPr/>
        </p:nvSpPr>
        <p:spPr bwMode="auto">
          <a:xfrm>
            <a:off x="4044950" y="2884488"/>
            <a:ext cx="179388" cy="196850"/>
          </a:xfrm>
          <a:prstGeom prst="smileyFace">
            <a:avLst>
              <a:gd name="adj" fmla="val 4653"/>
            </a:avLst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03456" name="AutoShape 32"/>
          <p:cNvSpPr>
            <a:spLocks noChangeArrowheads="1"/>
          </p:cNvSpPr>
          <p:nvPr/>
        </p:nvSpPr>
        <p:spPr bwMode="auto">
          <a:xfrm>
            <a:off x="6430963" y="2393950"/>
            <a:ext cx="179387" cy="196850"/>
          </a:xfrm>
          <a:prstGeom prst="smileyFace">
            <a:avLst>
              <a:gd name="adj" fmla="val 4653"/>
            </a:avLst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03457" name="AutoShape 33"/>
          <p:cNvSpPr>
            <a:spLocks noChangeArrowheads="1"/>
          </p:cNvSpPr>
          <p:nvPr/>
        </p:nvSpPr>
        <p:spPr bwMode="auto">
          <a:xfrm>
            <a:off x="4540250" y="3478213"/>
            <a:ext cx="179388" cy="196850"/>
          </a:xfrm>
          <a:prstGeom prst="smileyFace">
            <a:avLst>
              <a:gd name="adj" fmla="val 4653"/>
            </a:avLst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03458" name="AutoShape 34"/>
          <p:cNvSpPr>
            <a:spLocks noChangeArrowheads="1"/>
          </p:cNvSpPr>
          <p:nvPr/>
        </p:nvSpPr>
        <p:spPr bwMode="auto">
          <a:xfrm>
            <a:off x="5135563" y="3367088"/>
            <a:ext cx="179387" cy="196850"/>
          </a:xfrm>
          <a:prstGeom prst="smileyFace">
            <a:avLst>
              <a:gd name="adj" fmla="val 4653"/>
            </a:avLst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03459" name="AutoShape 35"/>
          <p:cNvSpPr>
            <a:spLocks noChangeArrowheads="1"/>
          </p:cNvSpPr>
          <p:nvPr/>
        </p:nvSpPr>
        <p:spPr bwMode="auto">
          <a:xfrm>
            <a:off x="6594475" y="1790700"/>
            <a:ext cx="179388" cy="196850"/>
          </a:xfrm>
          <a:prstGeom prst="smileyFace">
            <a:avLst>
              <a:gd name="adj" fmla="val 4653"/>
            </a:avLst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03460" name="AutoShape 36"/>
          <p:cNvSpPr>
            <a:spLocks noChangeArrowheads="1"/>
          </p:cNvSpPr>
          <p:nvPr/>
        </p:nvSpPr>
        <p:spPr bwMode="auto">
          <a:xfrm>
            <a:off x="4643438" y="2944813"/>
            <a:ext cx="179387" cy="196850"/>
          </a:xfrm>
          <a:prstGeom prst="smileyFace">
            <a:avLst>
              <a:gd name="adj" fmla="val 4653"/>
            </a:avLst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03461" name="AutoShape 37"/>
          <p:cNvSpPr>
            <a:spLocks noChangeArrowheads="1"/>
          </p:cNvSpPr>
          <p:nvPr/>
        </p:nvSpPr>
        <p:spPr bwMode="auto">
          <a:xfrm>
            <a:off x="5254625" y="2867025"/>
            <a:ext cx="179388" cy="196850"/>
          </a:xfrm>
          <a:prstGeom prst="smileyFace">
            <a:avLst>
              <a:gd name="adj" fmla="val 4653"/>
            </a:avLst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03462" name="AutoShape 38"/>
          <p:cNvSpPr>
            <a:spLocks noChangeArrowheads="1"/>
          </p:cNvSpPr>
          <p:nvPr/>
        </p:nvSpPr>
        <p:spPr bwMode="auto">
          <a:xfrm>
            <a:off x="4427538" y="3949700"/>
            <a:ext cx="179387" cy="196850"/>
          </a:xfrm>
          <a:prstGeom prst="smileyFace">
            <a:avLst>
              <a:gd name="adj" fmla="val 4653"/>
            </a:avLst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03463" name="AutoShape 39"/>
          <p:cNvSpPr>
            <a:spLocks noChangeArrowheads="1"/>
          </p:cNvSpPr>
          <p:nvPr/>
        </p:nvSpPr>
        <p:spPr bwMode="auto">
          <a:xfrm>
            <a:off x="4905375" y="3808413"/>
            <a:ext cx="179388" cy="196850"/>
          </a:xfrm>
          <a:prstGeom prst="smileyFace">
            <a:avLst>
              <a:gd name="adj" fmla="val 4653"/>
            </a:avLst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03464" name="AutoShape 40"/>
          <p:cNvSpPr>
            <a:spLocks noChangeArrowheads="1"/>
          </p:cNvSpPr>
          <p:nvPr/>
        </p:nvSpPr>
        <p:spPr bwMode="auto">
          <a:xfrm>
            <a:off x="7034213" y="3144838"/>
            <a:ext cx="179387" cy="196850"/>
          </a:xfrm>
          <a:prstGeom prst="smileyFace">
            <a:avLst>
              <a:gd name="adj" fmla="val 4653"/>
            </a:avLst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03465" name="AutoShape 41"/>
          <p:cNvSpPr>
            <a:spLocks noChangeArrowheads="1"/>
          </p:cNvSpPr>
          <p:nvPr/>
        </p:nvSpPr>
        <p:spPr bwMode="auto">
          <a:xfrm>
            <a:off x="6305550" y="4048125"/>
            <a:ext cx="179388" cy="196850"/>
          </a:xfrm>
          <a:prstGeom prst="smileyFace">
            <a:avLst>
              <a:gd name="adj" fmla="val 4653"/>
            </a:avLst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03466" name="AutoShape 42"/>
          <p:cNvSpPr>
            <a:spLocks noChangeArrowheads="1"/>
          </p:cNvSpPr>
          <p:nvPr/>
        </p:nvSpPr>
        <p:spPr bwMode="auto">
          <a:xfrm>
            <a:off x="7027863" y="2600325"/>
            <a:ext cx="179387" cy="196850"/>
          </a:xfrm>
          <a:prstGeom prst="smileyFace">
            <a:avLst>
              <a:gd name="adj" fmla="val 4653"/>
            </a:avLst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03467" name="AutoShape 43"/>
          <p:cNvSpPr>
            <a:spLocks noChangeArrowheads="1"/>
          </p:cNvSpPr>
          <p:nvPr/>
        </p:nvSpPr>
        <p:spPr bwMode="auto">
          <a:xfrm>
            <a:off x="6318250" y="3357563"/>
            <a:ext cx="179388" cy="196850"/>
          </a:xfrm>
          <a:prstGeom prst="smileyFace">
            <a:avLst>
              <a:gd name="adj" fmla="val 4653"/>
            </a:avLst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03468" name="AutoShape 44"/>
          <p:cNvSpPr>
            <a:spLocks noChangeArrowheads="1"/>
          </p:cNvSpPr>
          <p:nvPr/>
        </p:nvSpPr>
        <p:spPr bwMode="auto">
          <a:xfrm>
            <a:off x="7202488" y="2122488"/>
            <a:ext cx="179387" cy="196850"/>
          </a:xfrm>
          <a:prstGeom prst="smileyFace">
            <a:avLst>
              <a:gd name="adj" fmla="val 4653"/>
            </a:avLst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03469" name="AutoShape 45"/>
          <p:cNvSpPr>
            <a:spLocks noChangeArrowheads="1"/>
          </p:cNvSpPr>
          <p:nvPr/>
        </p:nvSpPr>
        <p:spPr bwMode="auto">
          <a:xfrm>
            <a:off x="5100638" y="2436813"/>
            <a:ext cx="179387" cy="196850"/>
          </a:xfrm>
          <a:prstGeom prst="smileyFace">
            <a:avLst>
              <a:gd name="adj" fmla="val 4653"/>
            </a:avLst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03470" name="AutoShape 46"/>
          <p:cNvSpPr>
            <a:spLocks noChangeArrowheads="1"/>
          </p:cNvSpPr>
          <p:nvPr/>
        </p:nvSpPr>
        <p:spPr bwMode="auto">
          <a:xfrm>
            <a:off x="4143375" y="4352925"/>
            <a:ext cx="179388" cy="196850"/>
          </a:xfrm>
          <a:prstGeom prst="smileyFace">
            <a:avLst>
              <a:gd name="adj" fmla="val 4653"/>
            </a:avLst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03471" name="Line 47"/>
          <p:cNvSpPr>
            <a:spLocks noChangeShapeType="1"/>
          </p:cNvSpPr>
          <p:nvPr/>
        </p:nvSpPr>
        <p:spPr bwMode="auto">
          <a:xfrm>
            <a:off x="2776538" y="1714500"/>
            <a:ext cx="1158875" cy="4343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103472" name="AutoShape 48"/>
          <p:cNvSpPr>
            <a:spLocks noChangeArrowheads="1"/>
          </p:cNvSpPr>
          <p:nvPr/>
        </p:nvSpPr>
        <p:spPr bwMode="auto">
          <a:xfrm>
            <a:off x="5765800" y="4668838"/>
            <a:ext cx="179388" cy="196850"/>
          </a:xfrm>
          <a:prstGeom prst="smileyFace">
            <a:avLst>
              <a:gd name="adj" fmla="val 4653"/>
            </a:avLst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50" name="Textfeld 49"/>
          <p:cNvSpPr txBox="1"/>
          <p:nvPr/>
        </p:nvSpPr>
        <p:spPr>
          <a:xfrm>
            <a:off x="7130193" y="6291590"/>
            <a:ext cx="186140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50" b="1" dirty="0">
                <a:solidFill>
                  <a:schemeClr val="bg1">
                    <a:lumMod val="65000"/>
                  </a:schemeClr>
                </a:solidFill>
              </a:rPr>
              <a:t>Slides by Barbara Rosario</a:t>
            </a:r>
          </a:p>
        </p:txBody>
      </p:sp>
    </p:spTree>
    <p:extLst>
      <p:ext uri="{BB962C8B-B14F-4D97-AF65-F5344CB8AC3E}">
        <p14:creationId xmlns:p14="http://schemas.microsoft.com/office/powerpoint/2010/main" val="31038248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classification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 classifier is called </a:t>
            </a:r>
            <a:r>
              <a:rPr lang="en-US" b="1" dirty="0"/>
              <a:t>supervised</a:t>
            </a:r>
            <a:r>
              <a:rPr lang="en-US" dirty="0"/>
              <a:t> if it is built based on training corpora containing the correct label for </a:t>
            </a:r>
            <a:r>
              <a:rPr lang="en-US"/>
              <a:t>each input.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algn="ctr">
              <a:buNone/>
            </a:pPr>
            <a:r>
              <a:rPr lang="en-US" i="1" dirty="0"/>
              <a:t>Supervised classification framework</a:t>
            </a:r>
          </a:p>
        </p:txBody>
      </p:sp>
      <p:pic>
        <p:nvPicPr>
          <p:cNvPr id="5" name="Bild 4" descr="supervised-classificatio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95400" y="2590800"/>
            <a:ext cx="6944905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1068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</a:t>
            </a:r>
          </a:p>
        </p:txBody>
      </p:sp>
      <p:sp>
        <p:nvSpPr>
          <p:cNvPr id="104451" name="AutoShape 3"/>
          <p:cNvSpPr>
            <a:spLocks noChangeArrowheads="1"/>
          </p:cNvSpPr>
          <p:nvPr/>
        </p:nvSpPr>
        <p:spPr bwMode="auto">
          <a:xfrm>
            <a:off x="1519238" y="2938463"/>
            <a:ext cx="179387" cy="196850"/>
          </a:xfrm>
          <a:prstGeom prst="smileyFace">
            <a:avLst>
              <a:gd name="adj" fmla="val 4653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04452" name="AutoShape 4"/>
          <p:cNvSpPr>
            <a:spLocks noChangeArrowheads="1"/>
          </p:cNvSpPr>
          <p:nvPr/>
        </p:nvSpPr>
        <p:spPr bwMode="auto">
          <a:xfrm>
            <a:off x="2030413" y="2878138"/>
            <a:ext cx="179387" cy="196850"/>
          </a:xfrm>
          <a:prstGeom prst="smileyFace">
            <a:avLst>
              <a:gd name="adj" fmla="val 4653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04453" name="AutoShape 5"/>
          <p:cNvSpPr>
            <a:spLocks noChangeArrowheads="1"/>
          </p:cNvSpPr>
          <p:nvPr/>
        </p:nvSpPr>
        <p:spPr bwMode="auto">
          <a:xfrm>
            <a:off x="2347913" y="2638425"/>
            <a:ext cx="179387" cy="196850"/>
          </a:xfrm>
          <a:prstGeom prst="smileyFace">
            <a:avLst>
              <a:gd name="adj" fmla="val 4653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04454" name="AutoShape 6"/>
          <p:cNvSpPr>
            <a:spLocks noChangeArrowheads="1"/>
          </p:cNvSpPr>
          <p:nvPr/>
        </p:nvSpPr>
        <p:spPr bwMode="auto">
          <a:xfrm>
            <a:off x="1323975" y="4246563"/>
            <a:ext cx="179388" cy="196850"/>
          </a:xfrm>
          <a:prstGeom prst="smileyFace">
            <a:avLst>
              <a:gd name="adj" fmla="val 4653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04455" name="AutoShape 7"/>
          <p:cNvSpPr>
            <a:spLocks noChangeArrowheads="1"/>
          </p:cNvSpPr>
          <p:nvPr/>
        </p:nvSpPr>
        <p:spPr bwMode="auto">
          <a:xfrm>
            <a:off x="1279525" y="3630613"/>
            <a:ext cx="179388" cy="196850"/>
          </a:xfrm>
          <a:prstGeom prst="smileyFace">
            <a:avLst>
              <a:gd name="adj" fmla="val 4653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04456" name="AutoShape 8"/>
          <p:cNvSpPr>
            <a:spLocks noChangeArrowheads="1"/>
          </p:cNvSpPr>
          <p:nvPr/>
        </p:nvSpPr>
        <p:spPr bwMode="auto">
          <a:xfrm>
            <a:off x="2652713" y="3122613"/>
            <a:ext cx="179387" cy="196850"/>
          </a:xfrm>
          <a:prstGeom prst="smileyFace">
            <a:avLst>
              <a:gd name="adj" fmla="val 4653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04457" name="AutoShape 9"/>
          <p:cNvSpPr>
            <a:spLocks noChangeArrowheads="1"/>
          </p:cNvSpPr>
          <p:nvPr/>
        </p:nvSpPr>
        <p:spPr bwMode="auto">
          <a:xfrm>
            <a:off x="1774825" y="4224338"/>
            <a:ext cx="179388" cy="196850"/>
          </a:xfrm>
          <a:prstGeom prst="smileyFace">
            <a:avLst>
              <a:gd name="adj" fmla="val 4653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04458" name="AutoShape 10"/>
          <p:cNvSpPr>
            <a:spLocks noChangeArrowheads="1"/>
          </p:cNvSpPr>
          <p:nvPr/>
        </p:nvSpPr>
        <p:spPr bwMode="auto">
          <a:xfrm>
            <a:off x="785813" y="4064000"/>
            <a:ext cx="179387" cy="196850"/>
          </a:xfrm>
          <a:prstGeom prst="smileyFace">
            <a:avLst>
              <a:gd name="adj" fmla="val 4653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04459" name="AutoShape 11"/>
          <p:cNvSpPr>
            <a:spLocks noChangeArrowheads="1"/>
          </p:cNvSpPr>
          <p:nvPr/>
        </p:nvSpPr>
        <p:spPr bwMode="auto">
          <a:xfrm>
            <a:off x="1003300" y="3136900"/>
            <a:ext cx="179388" cy="196850"/>
          </a:xfrm>
          <a:prstGeom prst="smileyFace">
            <a:avLst>
              <a:gd name="adj" fmla="val 4653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04460" name="AutoShape 12"/>
          <p:cNvSpPr>
            <a:spLocks noChangeArrowheads="1"/>
          </p:cNvSpPr>
          <p:nvPr/>
        </p:nvSpPr>
        <p:spPr bwMode="auto">
          <a:xfrm>
            <a:off x="2025650" y="3624263"/>
            <a:ext cx="179388" cy="196850"/>
          </a:xfrm>
          <a:prstGeom prst="smileyFace">
            <a:avLst>
              <a:gd name="adj" fmla="val 4653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04461" name="AutoShape 13"/>
          <p:cNvSpPr>
            <a:spLocks noChangeArrowheads="1"/>
          </p:cNvSpPr>
          <p:nvPr/>
        </p:nvSpPr>
        <p:spPr bwMode="auto">
          <a:xfrm>
            <a:off x="2489200" y="3613150"/>
            <a:ext cx="179388" cy="196850"/>
          </a:xfrm>
          <a:prstGeom prst="smileyFace">
            <a:avLst>
              <a:gd name="adj" fmla="val 4653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04462" name="AutoShape 14"/>
          <p:cNvSpPr>
            <a:spLocks noChangeArrowheads="1"/>
          </p:cNvSpPr>
          <p:nvPr/>
        </p:nvSpPr>
        <p:spPr bwMode="auto">
          <a:xfrm>
            <a:off x="2119313" y="4303713"/>
            <a:ext cx="179387" cy="196850"/>
          </a:xfrm>
          <a:prstGeom prst="smileyFace">
            <a:avLst>
              <a:gd name="adj" fmla="val 4653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04463" name="AutoShape 15"/>
          <p:cNvSpPr>
            <a:spLocks noChangeArrowheads="1"/>
          </p:cNvSpPr>
          <p:nvPr/>
        </p:nvSpPr>
        <p:spPr bwMode="auto">
          <a:xfrm>
            <a:off x="2500313" y="4016375"/>
            <a:ext cx="179387" cy="196850"/>
          </a:xfrm>
          <a:prstGeom prst="smileyFace">
            <a:avLst>
              <a:gd name="adj" fmla="val 4653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04464" name="AutoShape 16"/>
          <p:cNvSpPr>
            <a:spLocks noChangeArrowheads="1"/>
          </p:cNvSpPr>
          <p:nvPr/>
        </p:nvSpPr>
        <p:spPr bwMode="auto">
          <a:xfrm>
            <a:off x="3582988" y="3221038"/>
            <a:ext cx="179387" cy="196850"/>
          </a:xfrm>
          <a:prstGeom prst="smileyFace">
            <a:avLst>
              <a:gd name="adj" fmla="val 4653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04465" name="AutoShape 17"/>
          <p:cNvSpPr>
            <a:spLocks noChangeArrowheads="1"/>
          </p:cNvSpPr>
          <p:nvPr/>
        </p:nvSpPr>
        <p:spPr bwMode="auto">
          <a:xfrm>
            <a:off x="2674938" y="4646613"/>
            <a:ext cx="179387" cy="196850"/>
          </a:xfrm>
          <a:prstGeom prst="smileyFace">
            <a:avLst>
              <a:gd name="adj" fmla="val 4653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04466" name="AutoShape 18"/>
          <p:cNvSpPr>
            <a:spLocks noChangeArrowheads="1"/>
          </p:cNvSpPr>
          <p:nvPr/>
        </p:nvSpPr>
        <p:spPr bwMode="auto">
          <a:xfrm>
            <a:off x="1978025" y="4652963"/>
            <a:ext cx="179388" cy="196850"/>
          </a:xfrm>
          <a:prstGeom prst="smileyFace">
            <a:avLst>
              <a:gd name="adj" fmla="val 4653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04467" name="AutoShape 19"/>
          <p:cNvSpPr>
            <a:spLocks noChangeArrowheads="1"/>
          </p:cNvSpPr>
          <p:nvPr/>
        </p:nvSpPr>
        <p:spPr bwMode="auto">
          <a:xfrm>
            <a:off x="3765550" y="3875088"/>
            <a:ext cx="179388" cy="196850"/>
          </a:xfrm>
          <a:prstGeom prst="smileyFace">
            <a:avLst>
              <a:gd name="adj" fmla="val 4653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04468" name="AutoShape 20"/>
          <p:cNvSpPr>
            <a:spLocks noChangeArrowheads="1"/>
          </p:cNvSpPr>
          <p:nvPr/>
        </p:nvSpPr>
        <p:spPr bwMode="auto">
          <a:xfrm>
            <a:off x="3879850" y="2116138"/>
            <a:ext cx="179388" cy="196850"/>
          </a:xfrm>
          <a:prstGeom prst="smileyFace">
            <a:avLst>
              <a:gd name="adj" fmla="val 4653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04469" name="AutoShape 21"/>
          <p:cNvSpPr>
            <a:spLocks noChangeArrowheads="1"/>
          </p:cNvSpPr>
          <p:nvPr/>
        </p:nvSpPr>
        <p:spPr bwMode="auto">
          <a:xfrm>
            <a:off x="2335213" y="3182938"/>
            <a:ext cx="179387" cy="196850"/>
          </a:xfrm>
          <a:prstGeom prst="smileyFace">
            <a:avLst>
              <a:gd name="adj" fmla="val 4653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04470" name="AutoShape 22"/>
          <p:cNvSpPr>
            <a:spLocks noChangeArrowheads="1"/>
          </p:cNvSpPr>
          <p:nvPr/>
        </p:nvSpPr>
        <p:spPr bwMode="auto">
          <a:xfrm>
            <a:off x="315913" y="5867400"/>
            <a:ext cx="179387" cy="196850"/>
          </a:xfrm>
          <a:prstGeom prst="smileyFace">
            <a:avLst>
              <a:gd name="adj" fmla="val 4653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04471" name="AutoShape 23"/>
          <p:cNvSpPr>
            <a:spLocks noChangeArrowheads="1"/>
          </p:cNvSpPr>
          <p:nvPr/>
        </p:nvSpPr>
        <p:spPr bwMode="auto">
          <a:xfrm>
            <a:off x="4300538" y="2486025"/>
            <a:ext cx="179387" cy="196850"/>
          </a:xfrm>
          <a:prstGeom prst="smileyFace">
            <a:avLst>
              <a:gd name="adj" fmla="val 4653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04472" name="AutoShape 24"/>
          <p:cNvSpPr>
            <a:spLocks noChangeArrowheads="1"/>
          </p:cNvSpPr>
          <p:nvPr/>
        </p:nvSpPr>
        <p:spPr bwMode="auto">
          <a:xfrm>
            <a:off x="4354513" y="2017713"/>
            <a:ext cx="179387" cy="196850"/>
          </a:xfrm>
          <a:prstGeom prst="smileyFace">
            <a:avLst>
              <a:gd name="adj" fmla="val 4653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04473" name="AutoShape 25"/>
          <p:cNvSpPr>
            <a:spLocks noChangeArrowheads="1"/>
          </p:cNvSpPr>
          <p:nvPr/>
        </p:nvSpPr>
        <p:spPr bwMode="auto">
          <a:xfrm>
            <a:off x="4819650" y="2089150"/>
            <a:ext cx="179388" cy="196850"/>
          </a:xfrm>
          <a:prstGeom prst="smileyFace">
            <a:avLst>
              <a:gd name="adj" fmla="val 4653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04474" name="AutoShape 26"/>
          <p:cNvSpPr>
            <a:spLocks noChangeArrowheads="1"/>
          </p:cNvSpPr>
          <p:nvPr/>
        </p:nvSpPr>
        <p:spPr bwMode="auto">
          <a:xfrm>
            <a:off x="4073525" y="3532188"/>
            <a:ext cx="179388" cy="196850"/>
          </a:xfrm>
          <a:prstGeom prst="smileyFace">
            <a:avLst>
              <a:gd name="adj" fmla="val 4653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04475" name="AutoShape 27"/>
          <p:cNvSpPr>
            <a:spLocks noChangeArrowheads="1"/>
          </p:cNvSpPr>
          <p:nvPr/>
        </p:nvSpPr>
        <p:spPr bwMode="auto">
          <a:xfrm>
            <a:off x="4044950" y="2884488"/>
            <a:ext cx="179388" cy="196850"/>
          </a:xfrm>
          <a:prstGeom prst="smileyFace">
            <a:avLst>
              <a:gd name="adj" fmla="val 4653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04476" name="AutoShape 28"/>
          <p:cNvSpPr>
            <a:spLocks noChangeArrowheads="1"/>
          </p:cNvSpPr>
          <p:nvPr/>
        </p:nvSpPr>
        <p:spPr bwMode="auto">
          <a:xfrm>
            <a:off x="6430963" y="2393950"/>
            <a:ext cx="179387" cy="196850"/>
          </a:xfrm>
          <a:prstGeom prst="smileyFace">
            <a:avLst>
              <a:gd name="adj" fmla="val 4653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04477" name="AutoShape 29"/>
          <p:cNvSpPr>
            <a:spLocks noChangeArrowheads="1"/>
          </p:cNvSpPr>
          <p:nvPr/>
        </p:nvSpPr>
        <p:spPr bwMode="auto">
          <a:xfrm>
            <a:off x="4540250" y="3478213"/>
            <a:ext cx="179388" cy="196850"/>
          </a:xfrm>
          <a:prstGeom prst="smileyFace">
            <a:avLst>
              <a:gd name="adj" fmla="val 4653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04478" name="AutoShape 30"/>
          <p:cNvSpPr>
            <a:spLocks noChangeArrowheads="1"/>
          </p:cNvSpPr>
          <p:nvPr/>
        </p:nvSpPr>
        <p:spPr bwMode="auto">
          <a:xfrm>
            <a:off x="5135563" y="3367088"/>
            <a:ext cx="179387" cy="196850"/>
          </a:xfrm>
          <a:prstGeom prst="smileyFace">
            <a:avLst>
              <a:gd name="adj" fmla="val 4653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04479" name="AutoShape 31"/>
          <p:cNvSpPr>
            <a:spLocks noChangeArrowheads="1"/>
          </p:cNvSpPr>
          <p:nvPr/>
        </p:nvSpPr>
        <p:spPr bwMode="auto">
          <a:xfrm>
            <a:off x="6594475" y="1790700"/>
            <a:ext cx="179388" cy="196850"/>
          </a:xfrm>
          <a:prstGeom prst="smileyFace">
            <a:avLst>
              <a:gd name="adj" fmla="val 4653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04480" name="AutoShape 32"/>
          <p:cNvSpPr>
            <a:spLocks noChangeArrowheads="1"/>
          </p:cNvSpPr>
          <p:nvPr/>
        </p:nvSpPr>
        <p:spPr bwMode="auto">
          <a:xfrm>
            <a:off x="4643438" y="2944813"/>
            <a:ext cx="179387" cy="196850"/>
          </a:xfrm>
          <a:prstGeom prst="smileyFace">
            <a:avLst>
              <a:gd name="adj" fmla="val 4653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04481" name="AutoShape 33"/>
          <p:cNvSpPr>
            <a:spLocks noChangeArrowheads="1"/>
          </p:cNvSpPr>
          <p:nvPr/>
        </p:nvSpPr>
        <p:spPr bwMode="auto">
          <a:xfrm>
            <a:off x="5254625" y="2867025"/>
            <a:ext cx="179388" cy="196850"/>
          </a:xfrm>
          <a:prstGeom prst="smileyFace">
            <a:avLst>
              <a:gd name="adj" fmla="val 4653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04482" name="AutoShape 34"/>
          <p:cNvSpPr>
            <a:spLocks noChangeArrowheads="1"/>
          </p:cNvSpPr>
          <p:nvPr/>
        </p:nvSpPr>
        <p:spPr bwMode="auto">
          <a:xfrm>
            <a:off x="4427538" y="3949700"/>
            <a:ext cx="179387" cy="196850"/>
          </a:xfrm>
          <a:prstGeom prst="smileyFace">
            <a:avLst>
              <a:gd name="adj" fmla="val 4653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04483" name="AutoShape 35"/>
          <p:cNvSpPr>
            <a:spLocks noChangeArrowheads="1"/>
          </p:cNvSpPr>
          <p:nvPr/>
        </p:nvSpPr>
        <p:spPr bwMode="auto">
          <a:xfrm>
            <a:off x="4905375" y="3808413"/>
            <a:ext cx="179388" cy="196850"/>
          </a:xfrm>
          <a:prstGeom prst="smileyFace">
            <a:avLst>
              <a:gd name="adj" fmla="val 4653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04484" name="AutoShape 36"/>
          <p:cNvSpPr>
            <a:spLocks noChangeArrowheads="1"/>
          </p:cNvSpPr>
          <p:nvPr/>
        </p:nvSpPr>
        <p:spPr bwMode="auto">
          <a:xfrm>
            <a:off x="7034213" y="3144838"/>
            <a:ext cx="179387" cy="196850"/>
          </a:xfrm>
          <a:prstGeom prst="smileyFace">
            <a:avLst>
              <a:gd name="adj" fmla="val 4653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04485" name="AutoShape 37"/>
          <p:cNvSpPr>
            <a:spLocks noChangeArrowheads="1"/>
          </p:cNvSpPr>
          <p:nvPr/>
        </p:nvSpPr>
        <p:spPr bwMode="auto">
          <a:xfrm>
            <a:off x="6305550" y="4048125"/>
            <a:ext cx="179388" cy="196850"/>
          </a:xfrm>
          <a:prstGeom prst="smileyFace">
            <a:avLst>
              <a:gd name="adj" fmla="val 4653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04486" name="AutoShape 38"/>
          <p:cNvSpPr>
            <a:spLocks noChangeArrowheads="1"/>
          </p:cNvSpPr>
          <p:nvPr/>
        </p:nvSpPr>
        <p:spPr bwMode="auto">
          <a:xfrm>
            <a:off x="7027863" y="2600325"/>
            <a:ext cx="179387" cy="196850"/>
          </a:xfrm>
          <a:prstGeom prst="smileyFace">
            <a:avLst>
              <a:gd name="adj" fmla="val 4653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04487" name="AutoShape 39"/>
          <p:cNvSpPr>
            <a:spLocks noChangeArrowheads="1"/>
          </p:cNvSpPr>
          <p:nvPr/>
        </p:nvSpPr>
        <p:spPr bwMode="auto">
          <a:xfrm>
            <a:off x="6318250" y="3357563"/>
            <a:ext cx="179388" cy="196850"/>
          </a:xfrm>
          <a:prstGeom prst="smileyFace">
            <a:avLst>
              <a:gd name="adj" fmla="val 4653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04488" name="AutoShape 40"/>
          <p:cNvSpPr>
            <a:spLocks noChangeArrowheads="1"/>
          </p:cNvSpPr>
          <p:nvPr/>
        </p:nvSpPr>
        <p:spPr bwMode="auto">
          <a:xfrm>
            <a:off x="7202488" y="2122488"/>
            <a:ext cx="179387" cy="196850"/>
          </a:xfrm>
          <a:prstGeom prst="smileyFace">
            <a:avLst>
              <a:gd name="adj" fmla="val 4653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04489" name="AutoShape 41"/>
          <p:cNvSpPr>
            <a:spLocks noChangeArrowheads="1"/>
          </p:cNvSpPr>
          <p:nvPr/>
        </p:nvSpPr>
        <p:spPr bwMode="auto">
          <a:xfrm>
            <a:off x="5100638" y="2436813"/>
            <a:ext cx="179387" cy="196850"/>
          </a:xfrm>
          <a:prstGeom prst="smileyFace">
            <a:avLst>
              <a:gd name="adj" fmla="val 4653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04490" name="AutoShape 42"/>
          <p:cNvSpPr>
            <a:spLocks noChangeArrowheads="1"/>
          </p:cNvSpPr>
          <p:nvPr/>
        </p:nvSpPr>
        <p:spPr bwMode="auto">
          <a:xfrm>
            <a:off x="4143375" y="4352925"/>
            <a:ext cx="179388" cy="196850"/>
          </a:xfrm>
          <a:prstGeom prst="smileyFace">
            <a:avLst>
              <a:gd name="adj" fmla="val 4653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44" name="Textfeld 43"/>
          <p:cNvSpPr txBox="1"/>
          <p:nvPr/>
        </p:nvSpPr>
        <p:spPr>
          <a:xfrm>
            <a:off x="7130193" y="6291590"/>
            <a:ext cx="186140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50" b="1" dirty="0">
                <a:solidFill>
                  <a:schemeClr val="bg1">
                    <a:lumMod val="65000"/>
                  </a:schemeClr>
                </a:solidFill>
              </a:rPr>
              <a:t>Slides by Barbara Rosario</a:t>
            </a:r>
          </a:p>
        </p:txBody>
      </p:sp>
    </p:spTree>
    <p:extLst>
      <p:ext uri="{BB962C8B-B14F-4D97-AF65-F5344CB8AC3E}">
        <p14:creationId xmlns:p14="http://schemas.microsoft.com/office/powerpoint/2010/main" val="39150145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</a:t>
            </a:r>
          </a:p>
        </p:txBody>
      </p:sp>
      <p:sp>
        <p:nvSpPr>
          <p:cNvPr id="105475" name="AutoShape 3"/>
          <p:cNvSpPr>
            <a:spLocks noChangeArrowheads="1"/>
          </p:cNvSpPr>
          <p:nvPr/>
        </p:nvSpPr>
        <p:spPr bwMode="auto">
          <a:xfrm>
            <a:off x="1519238" y="2938463"/>
            <a:ext cx="179387" cy="196850"/>
          </a:xfrm>
          <a:prstGeom prst="smileyFace">
            <a:avLst>
              <a:gd name="adj" fmla="val 4653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05476" name="AutoShape 4"/>
          <p:cNvSpPr>
            <a:spLocks noChangeArrowheads="1"/>
          </p:cNvSpPr>
          <p:nvPr/>
        </p:nvSpPr>
        <p:spPr bwMode="auto">
          <a:xfrm>
            <a:off x="2030413" y="2878138"/>
            <a:ext cx="179387" cy="196850"/>
          </a:xfrm>
          <a:prstGeom prst="smileyFace">
            <a:avLst>
              <a:gd name="adj" fmla="val 4653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05477" name="AutoShape 5"/>
          <p:cNvSpPr>
            <a:spLocks noChangeArrowheads="1"/>
          </p:cNvSpPr>
          <p:nvPr/>
        </p:nvSpPr>
        <p:spPr bwMode="auto">
          <a:xfrm>
            <a:off x="2347913" y="2638425"/>
            <a:ext cx="179387" cy="196850"/>
          </a:xfrm>
          <a:prstGeom prst="smileyFace">
            <a:avLst>
              <a:gd name="adj" fmla="val 4653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05478" name="AutoShape 6"/>
          <p:cNvSpPr>
            <a:spLocks noChangeArrowheads="1"/>
          </p:cNvSpPr>
          <p:nvPr/>
        </p:nvSpPr>
        <p:spPr bwMode="auto">
          <a:xfrm>
            <a:off x="1323975" y="4246563"/>
            <a:ext cx="179388" cy="196850"/>
          </a:xfrm>
          <a:prstGeom prst="smileyFace">
            <a:avLst>
              <a:gd name="adj" fmla="val 4653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05479" name="AutoShape 7"/>
          <p:cNvSpPr>
            <a:spLocks noChangeArrowheads="1"/>
          </p:cNvSpPr>
          <p:nvPr/>
        </p:nvSpPr>
        <p:spPr bwMode="auto">
          <a:xfrm>
            <a:off x="1279525" y="3630613"/>
            <a:ext cx="179388" cy="196850"/>
          </a:xfrm>
          <a:prstGeom prst="smileyFace">
            <a:avLst>
              <a:gd name="adj" fmla="val 4653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05480" name="AutoShape 8"/>
          <p:cNvSpPr>
            <a:spLocks noChangeArrowheads="1"/>
          </p:cNvSpPr>
          <p:nvPr/>
        </p:nvSpPr>
        <p:spPr bwMode="auto">
          <a:xfrm>
            <a:off x="2652713" y="3122613"/>
            <a:ext cx="179387" cy="196850"/>
          </a:xfrm>
          <a:prstGeom prst="smileyFace">
            <a:avLst>
              <a:gd name="adj" fmla="val 4653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05481" name="AutoShape 9"/>
          <p:cNvSpPr>
            <a:spLocks noChangeArrowheads="1"/>
          </p:cNvSpPr>
          <p:nvPr/>
        </p:nvSpPr>
        <p:spPr bwMode="auto">
          <a:xfrm>
            <a:off x="1774825" y="4224338"/>
            <a:ext cx="179388" cy="196850"/>
          </a:xfrm>
          <a:prstGeom prst="smileyFace">
            <a:avLst>
              <a:gd name="adj" fmla="val 4653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05482" name="AutoShape 10"/>
          <p:cNvSpPr>
            <a:spLocks noChangeArrowheads="1"/>
          </p:cNvSpPr>
          <p:nvPr/>
        </p:nvSpPr>
        <p:spPr bwMode="auto">
          <a:xfrm>
            <a:off x="785813" y="4064000"/>
            <a:ext cx="179387" cy="196850"/>
          </a:xfrm>
          <a:prstGeom prst="smileyFace">
            <a:avLst>
              <a:gd name="adj" fmla="val 4653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05483" name="AutoShape 11"/>
          <p:cNvSpPr>
            <a:spLocks noChangeArrowheads="1"/>
          </p:cNvSpPr>
          <p:nvPr/>
        </p:nvSpPr>
        <p:spPr bwMode="auto">
          <a:xfrm>
            <a:off x="1003300" y="3136900"/>
            <a:ext cx="179388" cy="196850"/>
          </a:xfrm>
          <a:prstGeom prst="smileyFace">
            <a:avLst>
              <a:gd name="adj" fmla="val 4653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05484" name="AutoShape 12"/>
          <p:cNvSpPr>
            <a:spLocks noChangeArrowheads="1"/>
          </p:cNvSpPr>
          <p:nvPr/>
        </p:nvSpPr>
        <p:spPr bwMode="auto">
          <a:xfrm>
            <a:off x="2025650" y="3624263"/>
            <a:ext cx="179388" cy="196850"/>
          </a:xfrm>
          <a:prstGeom prst="smileyFace">
            <a:avLst>
              <a:gd name="adj" fmla="val 4653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05485" name="AutoShape 13"/>
          <p:cNvSpPr>
            <a:spLocks noChangeArrowheads="1"/>
          </p:cNvSpPr>
          <p:nvPr/>
        </p:nvSpPr>
        <p:spPr bwMode="auto">
          <a:xfrm>
            <a:off x="2489200" y="3613150"/>
            <a:ext cx="179388" cy="196850"/>
          </a:xfrm>
          <a:prstGeom prst="smileyFace">
            <a:avLst>
              <a:gd name="adj" fmla="val 4653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05486" name="AutoShape 14"/>
          <p:cNvSpPr>
            <a:spLocks noChangeArrowheads="1"/>
          </p:cNvSpPr>
          <p:nvPr/>
        </p:nvSpPr>
        <p:spPr bwMode="auto">
          <a:xfrm>
            <a:off x="2119313" y="4303713"/>
            <a:ext cx="179387" cy="196850"/>
          </a:xfrm>
          <a:prstGeom prst="smileyFace">
            <a:avLst>
              <a:gd name="adj" fmla="val 4653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05487" name="AutoShape 15"/>
          <p:cNvSpPr>
            <a:spLocks noChangeArrowheads="1"/>
          </p:cNvSpPr>
          <p:nvPr/>
        </p:nvSpPr>
        <p:spPr bwMode="auto">
          <a:xfrm>
            <a:off x="2500313" y="4016375"/>
            <a:ext cx="179387" cy="196850"/>
          </a:xfrm>
          <a:prstGeom prst="smileyFace">
            <a:avLst>
              <a:gd name="adj" fmla="val 4653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05488" name="AutoShape 16"/>
          <p:cNvSpPr>
            <a:spLocks noChangeArrowheads="1"/>
          </p:cNvSpPr>
          <p:nvPr/>
        </p:nvSpPr>
        <p:spPr bwMode="auto">
          <a:xfrm>
            <a:off x="3582988" y="3221038"/>
            <a:ext cx="179387" cy="196850"/>
          </a:xfrm>
          <a:prstGeom prst="smileyFace">
            <a:avLst>
              <a:gd name="adj" fmla="val 4653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05489" name="AutoShape 17"/>
          <p:cNvSpPr>
            <a:spLocks noChangeArrowheads="1"/>
          </p:cNvSpPr>
          <p:nvPr/>
        </p:nvSpPr>
        <p:spPr bwMode="auto">
          <a:xfrm>
            <a:off x="2674938" y="4646613"/>
            <a:ext cx="179387" cy="196850"/>
          </a:xfrm>
          <a:prstGeom prst="smileyFace">
            <a:avLst>
              <a:gd name="adj" fmla="val 4653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05490" name="AutoShape 18"/>
          <p:cNvSpPr>
            <a:spLocks noChangeArrowheads="1"/>
          </p:cNvSpPr>
          <p:nvPr/>
        </p:nvSpPr>
        <p:spPr bwMode="auto">
          <a:xfrm>
            <a:off x="1978025" y="4652963"/>
            <a:ext cx="179388" cy="196850"/>
          </a:xfrm>
          <a:prstGeom prst="smileyFace">
            <a:avLst>
              <a:gd name="adj" fmla="val 4653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05491" name="AutoShape 19"/>
          <p:cNvSpPr>
            <a:spLocks noChangeArrowheads="1"/>
          </p:cNvSpPr>
          <p:nvPr/>
        </p:nvSpPr>
        <p:spPr bwMode="auto">
          <a:xfrm>
            <a:off x="3765550" y="3875088"/>
            <a:ext cx="179388" cy="196850"/>
          </a:xfrm>
          <a:prstGeom prst="smileyFace">
            <a:avLst>
              <a:gd name="adj" fmla="val 4653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05492" name="AutoShape 20"/>
          <p:cNvSpPr>
            <a:spLocks noChangeArrowheads="1"/>
          </p:cNvSpPr>
          <p:nvPr/>
        </p:nvSpPr>
        <p:spPr bwMode="auto">
          <a:xfrm>
            <a:off x="3879850" y="2116138"/>
            <a:ext cx="179388" cy="196850"/>
          </a:xfrm>
          <a:prstGeom prst="smileyFace">
            <a:avLst>
              <a:gd name="adj" fmla="val 4653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05493" name="AutoShape 21"/>
          <p:cNvSpPr>
            <a:spLocks noChangeArrowheads="1"/>
          </p:cNvSpPr>
          <p:nvPr/>
        </p:nvSpPr>
        <p:spPr bwMode="auto">
          <a:xfrm>
            <a:off x="2335213" y="3182938"/>
            <a:ext cx="179387" cy="196850"/>
          </a:xfrm>
          <a:prstGeom prst="smileyFace">
            <a:avLst>
              <a:gd name="adj" fmla="val 4653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05494" name="AutoShape 22"/>
          <p:cNvSpPr>
            <a:spLocks noChangeArrowheads="1"/>
          </p:cNvSpPr>
          <p:nvPr/>
        </p:nvSpPr>
        <p:spPr bwMode="auto">
          <a:xfrm>
            <a:off x="315913" y="5867400"/>
            <a:ext cx="179387" cy="196850"/>
          </a:xfrm>
          <a:prstGeom prst="smileyFace">
            <a:avLst>
              <a:gd name="adj" fmla="val 4653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05495" name="AutoShape 23"/>
          <p:cNvSpPr>
            <a:spLocks noChangeArrowheads="1"/>
          </p:cNvSpPr>
          <p:nvPr/>
        </p:nvSpPr>
        <p:spPr bwMode="auto">
          <a:xfrm>
            <a:off x="4300538" y="2486025"/>
            <a:ext cx="179387" cy="196850"/>
          </a:xfrm>
          <a:prstGeom prst="smileyFace">
            <a:avLst>
              <a:gd name="adj" fmla="val 4653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05496" name="AutoShape 24"/>
          <p:cNvSpPr>
            <a:spLocks noChangeArrowheads="1"/>
          </p:cNvSpPr>
          <p:nvPr/>
        </p:nvSpPr>
        <p:spPr bwMode="auto">
          <a:xfrm>
            <a:off x="4354513" y="2017713"/>
            <a:ext cx="179387" cy="196850"/>
          </a:xfrm>
          <a:prstGeom prst="smileyFace">
            <a:avLst>
              <a:gd name="adj" fmla="val 4653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05497" name="AutoShape 25"/>
          <p:cNvSpPr>
            <a:spLocks noChangeArrowheads="1"/>
          </p:cNvSpPr>
          <p:nvPr/>
        </p:nvSpPr>
        <p:spPr bwMode="auto">
          <a:xfrm>
            <a:off x="4819650" y="2089150"/>
            <a:ext cx="179388" cy="196850"/>
          </a:xfrm>
          <a:prstGeom prst="smileyFace">
            <a:avLst>
              <a:gd name="adj" fmla="val 4653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05498" name="AutoShape 26"/>
          <p:cNvSpPr>
            <a:spLocks noChangeArrowheads="1"/>
          </p:cNvSpPr>
          <p:nvPr/>
        </p:nvSpPr>
        <p:spPr bwMode="auto">
          <a:xfrm>
            <a:off x="4073525" y="3532188"/>
            <a:ext cx="179388" cy="196850"/>
          </a:xfrm>
          <a:prstGeom prst="smileyFace">
            <a:avLst>
              <a:gd name="adj" fmla="val 4653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05499" name="AutoShape 27"/>
          <p:cNvSpPr>
            <a:spLocks noChangeArrowheads="1"/>
          </p:cNvSpPr>
          <p:nvPr/>
        </p:nvSpPr>
        <p:spPr bwMode="auto">
          <a:xfrm>
            <a:off x="4044950" y="2884488"/>
            <a:ext cx="179388" cy="196850"/>
          </a:xfrm>
          <a:prstGeom prst="smileyFace">
            <a:avLst>
              <a:gd name="adj" fmla="val 4653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05500" name="AutoShape 28"/>
          <p:cNvSpPr>
            <a:spLocks noChangeArrowheads="1"/>
          </p:cNvSpPr>
          <p:nvPr/>
        </p:nvSpPr>
        <p:spPr bwMode="auto">
          <a:xfrm>
            <a:off x="6430963" y="2393950"/>
            <a:ext cx="179387" cy="196850"/>
          </a:xfrm>
          <a:prstGeom prst="smileyFace">
            <a:avLst>
              <a:gd name="adj" fmla="val 4653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05501" name="AutoShape 29"/>
          <p:cNvSpPr>
            <a:spLocks noChangeArrowheads="1"/>
          </p:cNvSpPr>
          <p:nvPr/>
        </p:nvSpPr>
        <p:spPr bwMode="auto">
          <a:xfrm>
            <a:off x="4540250" y="3478213"/>
            <a:ext cx="179388" cy="196850"/>
          </a:xfrm>
          <a:prstGeom prst="smileyFace">
            <a:avLst>
              <a:gd name="adj" fmla="val 4653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05502" name="AutoShape 30"/>
          <p:cNvSpPr>
            <a:spLocks noChangeArrowheads="1"/>
          </p:cNvSpPr>
          <p:nvPr/>
        </p:nvSpPr>
        <p:spPr bwMode="auto">
          <a:xfrm>
            <a:off x="5135563" y="3367088"/>
            <a:ext cx="179387" cy="196850"/>
          </a:xfrm>
          <a:prstGeom prst="smileyFace">
            <a:avLst>
              <a:gd name="adj" fmla="val 4653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05503" name="AutoShape 31"/>
          <p:cNvSpPr>
            <a:spLocks noChangeArrowheads="1"/>
          </p:cNvSpPr>
          <p:nvPr/>
        </p:nvSpPr>
        <p:spPr bwMode="auto">
          <a:xfrm>
            <a:off x="6594475" y="1790700"/>
            <a:ext cx="179388" cy="196850"/>
          </a:xfrm>
          <a:prstGeom prst="smileyFace">
            <a:avLst>
              <a:gd name="adj" fmla="val 4653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05504" name="AutoShape 32"/>
          <p:cNvSpPr>
            <a:spLocks noChangeArrowheads="1"/>
          </p:cNvSpPr>
          <p:nvPr/>
        </p:nvSpPr>
        <p:spPr bwMode="auto">
          <a:xfrm>
            <a:off x="4643438" y="2944813"/>
            <a:ext cx="179387" cy="196850"/>
          </a:xfrm>
          <a:prstGeom prst="smileyFace">
            <a:avLst>
              <a:gd name="adj" fmla="val 4653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05505" name="AutoShape 33"/>
          <p:cNvSpPr>
            <a:spLocks noChangeArrowheads="1"/>
          </p:cNvSpPr>
          <p:nvPr/>
        </p:nvSpPr>
        <p:spPr bwMode="auto">
          <a:xfrm>
            <a:off x="5254625" y="2867025"/>
            <a:ext cx="179388" cy="196850"/>
          </a:xfrm>
          <a:prstGeom prst="smileyFace">
            <a:avLst>
              <a:gd name="adj" fmla="val 4653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05506" name="AutoShape 34"/>
          <p:cNvSpPr>
            <a:spLocks noChangeArrowheads="1"/>
          </p:cNvSpPr>
          <p:nvPr/>
        </p:nvSpPr>
        <p:spPr bwMode="auto">
          <a:xfrm>
            <a:off x="4427538" y="3949700"/>
            <a:ext cx="179387" cy="196850"/>
          </a:xfrm>
          <a:prstGeom prst="smileyFace">
            <a:avLst>
              <a:gd name="adj" fmla="val 4653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05507" name="AutoShape 35"/>
          <p:cNvSpPr>
            <a:spLocks noChangeArrowheads="1"/>
          </p:cNvSpPr>
          <p:nvPr/>
        </p:nvSpPr>
        <p:spPr bwMode="auto">
          <a:xfrm>
            <a:off x="4905375" y="3808413"/>
            <a:ext cx="179388" cy="196850"/>
          </a:xfrm>
          <a:prstGeom prst="smileyFace">
            <a:avLst>
              <a:gd name="adj" fmla="val 4653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05508" name="AutoShape 36"/>
          <p:cNvSpPr>
            <a:spLocks noChangeArrowheads="1"/>
          </p:cNvSpPr>
          <p:nvPr/>
        </p:nvSpPr>
        <p:spPr bwMode="auto">
          <a:xfrm>
            <a:off x="7034213" y="3144838"/>
            <a:ext cx="179387" cy="196850"/>
          </a:xfrm>
          <a:prstGeom prst="smileyFace">
            <a:avLst>
              <a:gd name="adj" fmla="val 4653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05509" name="AutoShape 37"/>
          <p:cNvSpPr>
            <a:spLocks noChangeArrowheads="1"/>
          </p:cNvSpPr>
          <p:nvPr/>
        </p:nvSpPr>
        <p:spPr bwMode="auto">
          <a:xfrm>
            <a:off x="6305550" y="4048125"/>
            <a:ext cx="179388" cy="196850"/>
          </a:xfrm>
          <a:prstGeom prst="smileyFace">
            <a:avLst>
              <a:gd name="adj" fmla="val 4653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05510" name="AutoShape 38"/>
          <p:cNvSpPr>
            <a:spLocks noChangeArrowheads="1"/>
          </p:cNvSpPr>
          <p:nvPr/>
        </p:nvSpPr>
        <p:spPr bwMode="auto">
          <a:xfrm>
            <a:off x="7027863" y="2600325"/>
            <a:ext cx="179387" cy="196850"/>
          </a:xfrm>
          <a:prstGeom prst="smileyFace">
            <a:avLst>
              <a:gd name="adj" fmla="val 4653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05511" name="AutoShape 39"/>
          <p:cNvSpPr>
            <a:spLocks noChangeArrowheads="1"/>
          </p:cNvSpPr>
          <p:nvPr/>
        </p:nvSpPr>
        <p:spPr bwMode="auto">
          <a:xfrm>
            <a:off x="6318250" y="3357563"/>
            <a:ext cx="179388" cy="196850"/>
          </a:xfrm>
          <a:prstGeom prst="smileyFace">
            <a:avLst>
              <a:gd name="adj" fmla="val 4653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05512" name="AutoShape 40"/>
          <p:cNvSpPr>
            <a:spLocks noChangeArrowheads="1"/>
          </p:cNvSpPr>
          <p:nvPr/>
        </p:nvSpPr>
        <p:spPr bwMode="auto">
          <a:xfrm>
            <a:off x="7202488" y="2122488"/>
            <a:ext cx="179387" cy="196850"/>
          </a:xfrm>
          <a:prstGeom prst="smileyFace">
            <a:avLst>
              <a:gd name="adj" fmla="val 4653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05513" name="AutoShape 41"/>
          <p:cNvSpPr>
            <a:spLocks noChangeArrowheads="1"/>
          </p:cNvSpPr>
          <p:nvPr/>
        </p:nvSpPr>
        <p:spPr bwMode="auto">
          <a:xfrm>
            <a:off x="5100638" y="2436813"/>
            <a:ext cx="179387" cy="196850"/>
          </a:xfrm>
          <a:prstGeom prst="smileyFace">
            <a:avLst>
              <a:gd name="adj" fmla="val 4653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05514" name="AutoShape 42"/>
          <p:cNvSpPr>
            <a:spLocks noChangeArrowheads="1"/>
          </p:cNvSpPr>
          <p:nvPr/>
        </p:nvSpPr>
        <p:spPr bwMode="auto">
          <a:xfrm>
            <a:off x="4143375" y="4352925"/>
            <a:ext cx="179388" cy="196850"/>
          </a:xfrm>
          <a:prstGeom prst="smileyFace">
            <a:avLst>
              <a:gd name="adj" fmla="val 4653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05515" name="Line 43"/>
          <p:cNvSpPr>
            <a:spLocks noChangeShapeType="1"/>
          </p:cNvSpPr>
          <p:nvPr/>
        </p:nvSpPr>
        <p:spPr bwMode="auto">
          <a:xfrm>
            <a:off x="2841625" y="1828800"/>
            <a:ext cx="1109663" cy="4376738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45" name="Textfeld 44"/>
          <p:cNvSpPr txBox="1"/>
          <p:nvPr/>
        </p:nvSpPr>
        <p:spPr>
          <a:xfrm>
            <a:off x="7130193" y="6291590"/>
            <a:ext cx="186140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50" b="1" dirty="0">
                <a:solidFill>
                  <a:schemeClr val="bg1">
                    <a:lumMod val="65000"/>
                  </a:schemeClr>
                </a:solidFill>
              </a:rPr>
              <a:t>Slides by Barbara Rosario</a:t>
            </a:r>
          </a:p>
        </p:txBody>
      </p:sp>
    </p:spTree>
    <p:extLst>
      <p:ext uri="{BB962C8B-B14F-4D97-AF65-F5344CB8AC3E}">
        <p14:creationId xmlns:p14="http://schemas.microsoft.com/office/powerpoint/2010/main" val="39599206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</a:t>
            </a:r>
          </a:p>
        </p:txBody>
      </p:sp>
      <p:sp>
        <p:nvSpPr>
          <p:cNvPr id="106499" name="AutoShape 3"/>
          <p:cNvSpPr>
            <a:spLocks noChangeArrowheads="1"/>
          </p:cNvSpPr>
          <p:nvPr/>
        </p:nvSpPr>
        <p:spPr bwMode="auto">
          <a:xfrm>
            <a:off x="1519238" y="2938463"/>
            <a:ext cx="179387" cy="196850"/>
          </a:xfrm>
          <a:prstGeom prst="smileyFace">
            <a:avLst>
              <a:gd name="adj" fmla="val 4653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06500" name="AutoShape 4"/>
          <p:cNvSpPr>
            <a:spLocks noChangeArrowheads="1"/>
          </p:cNvSpPr>
          <p:nvPr/>
        </p:nvSpPr>
        <p:spPr bwMode="auto">
          <a:xfrm>
            <a:off x="2030413" y="2878138"/>
            <a:ext cx="179387" cy="196850"/>
          </a:xfrm>
          <a:prstGeom prst="smileyFace">
            <a:avLst>
              <a:gd name="adj" fmla="val 4653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06501" name="AutoShape 5"/>
          <p:cNvSpPr>
            <a:spLocks noChangeArrowheads="1"/>
          </p:cNvSpPr>
          <p:nvPr/>
        </p:nvSpPr>
        <p:spPr bwMode="auto">
          <a:xfrm>
            <a:off x="2347913" y="2638425"/>
            <a:ext cx="179387" cy="196850"/>
          </a:xfrm>
          <a:prstGeom prst="smileyFace">
            <a:avLst>
              <a:gd name="adj" fmla="val 4653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06502" name="AutoShape 6"/>
          <p:cNvSpPr>
            <a:spLocks noChangeArrowheads="1"/>
          </p:cNvSpPr>
          <p:nvPr/>
        </p:nvSpPr>
        <p:spPr bwMode="auto">
          <a:xfrm>
            <a:off x="1323975" y="4246563"/>
            <a:ext cx="179388" cy="196850"/>
          </a:xfrm>
          <a:prstGeom prst="smileyFace">
            <a:avLst>
              <a:gd name="adj" fmla="val 4653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06503" name="AutoShape 7"/>
          <p:cNvSpPr>
            <a:spLocks noChangeArrowheads="1"/>
          </p:cNvSpPr>
          <p:nvPr/>
        </p:nvSpPr>
        <p:spPr bwMode="auto">
          <a:xfrm>
            <a:off x="1279525" y="3630613"/>
            <a:ext cx="179388" cy="196850"/>
          </a:xfrm>
          <a:prstGeom prst="smileyFace">
            <a:avLst>
              <a:gd name="adj" fmla="val 4653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06504" name="AutoShape 8"/>
          <p:cNvSpPr>
            <a:spLocks noChangeArrowheads="1"/>
          </p:cNvSpPr>
          <p:nvPr/>
        </p:nvSpPr>
        <p:spPr bwMode="auto">
          <a:xfrm>
            <a:off x="2652713" y="3122613"/>
            <a:ext cx="179387" cy="196850"/>
          </a:xfrm>
          <a:prstGeom prst="smileyFace">
            <a:avLst>
              <a:gd name="adj" fmla="val 4653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06505" name="AutoShape 9"/>
          <p:cNvSpPr>
            <a:spLocks noChangeArrowheads="1"/>
          </p:cNvSpPr>
          <p:nvPr/>
        </p:nvSpPr>
        <p:spPr bwMode="auto">
          <a:xfrm>
            <a:off x="1774825" y="4224338"/>
            <a:ext cx="179388" cy="196850"/>
          </a:xfrm>
          <a:prstGeom prst="smileyFace">
            <a:avLst>
              <a:gd name="adj" fmla="val 4653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06506" name="AutoShape 10"/>
          <p:cNvSpPr>
            <a:spLocks noChangeArrowheads="1"/>
          </p:cNvSpPr>
          <p:nvPr/>
        </p:nvSpPr>
        <p:spPr bwMode="auto">
          <a:xfrm>
            <a:off x="785813" y="4064000"/>
            <a:ext cx="179387" cy="196850"/>
          </a:xfrm>
          <a:prstGeom prst="smileyFace">
            <a:avLst>
              <a:gd name="adj" fmla="val 4653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06507" name="AutoShape 11"/>
          <p:cNvSpPr>
            <a:spLocks noChangeArrowheads="1"/>
          </p:cNvSpPr>
          <p:nvPr/>
        </p:nvSpPr>
        <p:spPr bwMode="auto">
          <a:xfrm>
            <a:off x="1003300" y="3136900"/>
            <a:ext cx="179388" cy="196850"/>
          </a:xfrm>
          <a:prstGeom prst="smileyFace">
            <a:avLst>
              <a:gd name="adj" fmla="val 4653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06508" name="AutoShape 12"/>
          <p:cNvSpPr>
            <a:spLocks noChangeArrowheads="1"/>
          </p:cNvSpPr>
          <p:nvPr/>
        </p:nvSpPr>
        <p:spPr bwMode="auto">
          <a:xfrm>
            <a:off x="2025650" y="3624263"/>
            <a:ext cx="179388" cy="196850"/>
          </a:xfrm>
          <a:prstGeom prst="smileyFace">
            <a:avLst>
              <a:gd name="adj" fmla="val 4653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06509" name="AutoShape 13"/>
          <p:cNvSpPr>
            <a:spLocks noChangeArrowheads="1"/>
          </p:cNvSpPr>
          <p:nvPr/>
        </p:nvSpPr>
        <p:spPr bwMode="auto">
          <a:xfrm>
            <a:off x="2489200" y="3613150"/>
            <a:ext cx="179388" cy="196850"/>
          </a:xfrm>
          <a:prstGeom prst="smileyFace">
            <a:avLst>
              <a:gd name="adj" fmla="val 4653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06510" name="AutoShape 14"/>
          <p:cNvSpPr>
            <a:spLocks noChangeArrowheads="1"/>
          </p:cNvSpPr>
          <p:nvPr/>
        </p:nvSpPr>
        <p:spPr bwMode="auto">
          <a:xfrm>
            <a:off x="2119313" y="4303713"/>
            <a:ext cx="179387" cy="196850"/>
          </a:xfrm>
          <a:prstGeom prst="smileyFace">
            <a:avLst>
              <a:gd name="adj" fmla="val 4653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06511" name="AutoShape 15"/>
          <p:cNvSpPr>
            <a:spLocks noChangeArrowheads="1"/>
          </p:cNvSpPr>
          <p:nvPr/>
        </p:nvSpPr>
        <p:spPr bwMode="auto">
          <a:xfrm>
            <a:off x="2500313" y="4016375"/>
            <a:ext cx="179387" cy="196850"/>
          </a:xfrm>
          <a:prstGeom prst="smileyFace">
            <a:avLst>
              <a:gd name="adj" fmla="val 4653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06512" name="AutoShape 16"/>
          <p:cNvSpPr>
            <a:spLocks noChangeArrowheads="1"/>
          </p:cNvSpPr>
          <p:nvPr/>
        </p:nvSpPr>
        <p:spPr bwMode="auto">
          <a:xfrm>
            <a:off x="3582988" y="3221038"/>
            <a:ext cx="179387" cy="196850"/>
          </a:xfrm>
          <a:prstGeom prst="smileyFace">
            <a:avLst>
              <a:gd name="adj" fmla="val 4653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06513" name="AutoShape 17"/>
          <p:cNvSpPr>
            <a:spLocks noChangeArrowheads="1"/>
          </p:cNvSpPr>
          <p:nvPr/>
        </p:nvSpPr>
        <p:spPr bwMode="auto">
          <a:xfrm>
            <a:off x="2674938" y="4646613"/>
            <a:ext cx="179387" cy="196850"/>
          </a:xfrm>
          <a:prstGeom prst="smileyFace">
            <a:avLst>
              <a:gd name="adj" fmla="val 4653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06514" name="AutoShape 18"/>
          <p:cNvSpPr>
            <a:spLocks noChangeArrowheads="1"/>
          </p:cNvSpPr>
          <p:nvPr/>
        </p:nvSpPr>
        <p:spPr bwMode="auto">
          <a:xfrm>
            <a:off x="1978025" y="4652963"/>
            <a:ext cx="179388" cy="196850"/>
          </a:xfrm>
          <a:prstGeom prst="smileyFace">
            <a:avLst>
              <a:gd name="adj" fmla="val 4653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06515" name="AutoShape 19"/>
          <p:cNvSpPr>
            <a:spLocks noChangeArrowheads="1"/>
          </p:cNvSpPr>
          <p:nvPr/>
        </p:nvSpPr>
        <p:spPr bwMode="auto">
          <a:xfrm>
            <a:off x="3765550" y="3875088"/>
            <a:ext cx="179388" cy="196850"/>
          </a:xfrm>
          <a:prstGeom prst="smileyFace">
            <a:avLst>
              <a:gd name="adj" fmla="val 4653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06516" name="AutoShape 20"/>
          <p:cNvSpPr>
            <a:spLocks noChangeArrowheads="1"/>
          </p:cNvSpPr>
          <p:nvPr/>
        </p:nvSpPr>
        <p:spPr bwMode="auto">
          <a:xfrm>
            <a:off x="3879850" y="2116138"/>
            <a:ext cx="179388" cy="196850"/>
          </a:xfrm>
          <a:prstGeom prst="smileyFace">
            <a:avLst>
              <a:gd name="adj" fmla="val 4653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06517" name="AutoShape 21"/>
          <p:cNvSpPr>
            <a:spLocks noChangeArrowheads="1"/>
          </p:cNvSpPr>
          <p:nvPr/>
        </p:nvSpPr>
        <p:spPr bwMode="auto">
          <a:xfrm>
            <a:off x="2335213" y="3182938"/>
            <a:ext cx="179387" cy="196850"/>
          </a:xfrm>
          <a:prstGeom prst="smileyFace">
            <a:avLst>
              <a:gd name="adj" fmla="val 4653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06518" name="AutoShape 22"/>
          <p:cNvSpPr>
            <a:spLocks noChangeArrowheads="1"/>
          </p:cNvSpPr>
          <p:nvPr/>
        </p:nvSpPr>
        <p:spPr bwMode="auto">
          <a:xfrm>
            <a:off x="315913" y="5867400"/>
            <a:ext cx="179387" cy="196850"/>
          </a:xfrm>
          <a:prstGeom prst="smileyFace">
            <a:avLst>
              <a:gd name="adj" fmla="val 4653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06519" name="AutoShape 23"/>
          <p:cNvSpPr>
            <a:spLocks noChangeArrowheads="1"/>
          </p:cNvSpPr>
          <p:nvPr/>
        </p:nvSpPr>
        <p:spPr bwMode="auto">
          <a:xfrm>
            <a:off x="4300538" y="2486025"/>
            <a:ext cx="179387" cy="196850"/>
          </a:xfrm>
          <a:prstGeom prst="smileyFace">
            <a:avLst>
              <a:gd name="adj" fmla="val 4653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06520" name="AutoShape 24"/>
          <p:cNvSpPr>
            <a:spLocks noChangeArrowheads="1"/>
          </p:cNvSpPr>
          <p:nvPr/>
        </p:nvSpPr>
        <p:spPr bwMode="auto">
          <a:xfrm>
            <a:off x="4354513" y="2017713"/>
            <a:ext cx="179387" cy="196850"/>
          </a:xfrm>
          <a:prstGeom prst="smileyFace">
            <a:avLst>
              <a:gd name="adj" fmla="val 4653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06521" name="AutoShape 25"/>
          <p:cNvSpPr>
            <a:spLocks noChangeArrowheads="1"/>
          </p:cNvSpPr>
          <p:nvPr/>
        </p:nvSpPr>
        <p:spPr bwMode="auto">
          <a:xfrm>
            <a:off x="4819650" y="2089150"/>
            <a:ext cx="179388" cy="196850"/>
          </a:xfrm>
          <a:prstGeom prst="smileyFace">
            <a:avLst>
              <a:gd name="adj" fmla="val 4653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06522" name="AutoShape 26"/>
          <p:cNvSpPr>
            <a:spLocks noChangeArrowheads="1"/>
          </p:cNvSpPr>
          <p:nvPr/>
        </p:nvSpPr>
        <p:spPr bwMode="auto">
          <a:xfrm>
            <a:off x="4073525" y="3532188"/>
            <a:ext cx="179388" cy="196850"/>
          </a:xfrm>
          <a:prstGeom prst="smileyFace">
            <a:avLst>
              <a:gd name="adj" fmla="val 4653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06523" name="AutoShape 27"/>
          <p:cNvSpPr>
            <a:spLocks noChangeArrowheads="1"/>
          </p:cNvSpPr>
          <p:nvPr/>
        </p:nvSpPr>
        <p:spPr bwMode="auto">
          <a:xfrm>
            <a:off x="4044950" y="2884488"/>
            <a:ext cx="179388" cy="196850"/>
          </a:xfrm>
          <a:prstGeom prst="smileyFace">
            <a:avLst>
              <a:gd name="adj" fmla="val 4653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06524" name="AutoShape 28"/>
          <p:cNvSpPr>
            <a:spLocks noChangeArrowheads="1"/>
          </p:cNvSpPr>
          <p:nvPr/>
        </p:nvSpPr>
        <p:spPr bwMode="auto">
          <a:xfrm>
            <a:off x="6430963" y="2393950"/>
            <a:ext cx="179387" cy="196850"/>
          </a:xfrm>
          <a:prstGeom prst="smileyFace">
            <a:avLst>
              <a:gd name="adj" fmla="val 4653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06525" name="AutoShape 29"/>
          <p:cNvSpPr>
            <a:spLocks noChangeArrowheads="1"/>
          </p:cNvSpPr>
          <p:nvPr/>
        </p:nvSpPr>
        <p:spPr bwMode="auto">
          <a:xfrm>
            <a:off x="4540250" y="3478213"/>
            <a:ext cx="179388" cy="196850"/>
          </a:xfrm>
          <a:prstGeom prst="smileyFace">
            <a:avLst>
              <a:gd name="adj" fmla="val 4653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06526" name="AutoShape 30"/>
          <p:cNvSpPr>
            <a:spLocks noChangeArrowheads="1"/>
          </p:cNvSpPr>
          <p:nvPr/>
        </p:nvSpPr>
        <p:spPr bwMode="auto">
          <a:xfrm>
            <a:off x="5135563" y="3367088"/>
            <a:ext cx="179387" cy="196850"/>
          </a:xfrm>
          <a:prstGeom prst="smileyFace">
            <a:avLst>
              <a:gd name="adj" fmla="val 4653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06527" name="AutoShape 31"/>
          <p:cNvSpPr>
            <a:spLocks noChangeArrowheads="1"/>
          </p:cNvSpPr>
          <p:nvPr/>
        </p:nvSpPr>
        <p:spPr bwMode="auto">
          <a:xfrm>
            <a:off x="6594475" y="1790700"/>
            <a:ext cx="179388" cy="196850"/>
          </a:xfrm>
          <a:prstGeom prst="smileyFace">
            <a:avLst>
              <a:gd name="adj" fmla="val 4653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06528" name="AutoShape 32"/>
          <p:cNvSpPr>
            <a:spLocks noChangeArrowheads="1"/>
          </p:cNvSpPr>
          <p:nvPr/>
        </p:nvSpPr>
        <p:spPr bwMode="auto">
          <a:xfrm>
            <a:off x="4643438" y="2944813"/>
            <a:ext cx="179387" cy="196850"/>
          </a:xfrm>
          <a:prstGeom prst="smileyFace">
            <a:avLst>
              <a:gd name="adj" fmla="val 4653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06529" name="AutoShape 33"/>
          <p:cNvSpPr>
            <a:spLocks noChangeArrowheads="1"/>
          </p:cNvSpPr>
          <p:nvPr/>
        </p:nvSpPr>
        <p:spPr bwMode="auto">
          <a:xfrm>
            <a:off x="5254625" y="2867025"/>
            <a:ext cx="179388" cy="196850"/>
          </a:xfrm>
          <a:prstGeom prst="smileyFace">
            <a:avLst>
              <a:gd name="adj" fmla="val 4653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06530" name="AutoShape 34"/>
          <p:cNvSpPr>
            <a:spLocks noChangeArrowheads="1"/>
          </p:cNvSpPr>
          <p:nvPr/>
        </p:nvSpPr>
        <p:spPr bwMode="auto">
          <a:xfrm>
            <a:off x="4427538" y="3949700"/>
            <a:ext cx="179387" cy="196850"/>
          </a:xfrm>
          <a:prstGeom prst="smileyFace">
            <a:avLst>
              <a:gd name="adj" fmla="val 4653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06531" name="AutoShape 35"/>
          <p:cNvSpPr>
            <a:spLocks noChangeArrowheads="1"/>
          </p:cNvSpPr>
          <p:nvPr/>
        </p:nvSpPr>
        <p:spPr bwMode="auto">
          <a:xfrm>
            <a:off x="4905375" y="3808413"/>
            <a:ext cx="179388" cy="196850"/>
          </a:xfrm>
          <a:prstGeom prst="smileyFace">
            <a:avLst>
              <a:gd name="adj" fmla="val 4653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06532" name="AutoShape 36"/>
          <p:cNvSpPr>
            <a:spLocks noChangeArrowheads="1"/>
          </p:cNvSpPr>
          <p:nvPr/>
        </p:nvSpPr>
        <p:spPr bwMode="auto">
          <a:xfrm>
            <a:off x="7034213" y="3144838"/>
            <a:ext cx="179387" cy="196850"/>
          </a:xfrm>
          <a:prstGeom prst="smileyFace">
            <a:avLst>
              <a:gd name="adj" fmla="val 4653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06533" name="AutoShape 37"/>
          <p:cNvSpPr>
            <a:spLocks noChangeArrowheads="1"/>
          </p:cNvSpPr>
          <p:nvPr/>
        </p:nvSpPr>
        <p:spPr bwMode="auto">
          <a:xfrm>
            <a:off x="6305550" y="4048125"/>
            <a:ext cx="179388" cy="196850"/>
          </a:xfrm>
          <a:prstGeom prst="smileyFace">
            <a:avLst>
              <a:gd name="adj" fmla="val 4653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06534" name="AutoShape 38"/>
          <p:cNvSpPr>
            <a:spLocks noChangeArrowheads="1"/>
          </p:cNvSpPr>
          <p:nvPr/>
        </p:nvSpPr>
        <p:spPr bwMode="auto">
          <a:xfrm>
            <a:off x="7027863" y="2600325"/>
            <a:ext cx="179387" cy="196850"/>
          </a:xfrm>
          <a:prstGeom prst="smileyFace">
            <a:avLst>
              <a:gd name="adj" fmla="val 4653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06535" name="AutoShape 39"/>
          <p:cNvSpPr>
            <a:spLocks noChangeArrowheads="1"/>
          </p:cNvSpPr>
          <p:nvPr/>
        </p:nvSpPr>
        <p:spPr bwMode="auto">
          <a:xfrm>
            <a:off x="6318250" y="3357563"/>
            <a:ext cx="179388" cy="196850"/>
          </a:xfrm>
          <a:prstGeom prst="smileyFace">
            <a:avLst>
              <a:gd name="adj" fmla="val 4653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06536" name="AutoShape 40"/>
          <p:cNvSpPr>
            <a:spLocks noChangeArrowheads="1"/>
          </p:cNvSpPr>
          <p:nvPr/>
        </p:nvSpPr>
        <p:spPr bwMode="auto">
          <a:xfrm>
            <a:off x="7202488" y="2122488"/>
            <a:ext cx="179387" cy="196850"/>
          </a:xfrm>
          <a:prstGeom prst="smileyFace">
            <a:avLst>
              <a:gd name="adj" fmla="val 4653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06537" name="AutoShape 41"/>
          <p:cNvSpPr>
            <a:spLocks noChangeArrowheads="1"/>
          </p:cNvSpPr>
          <p:nvPr/>
        </p:nvSpPr>
        <p:spPr bwMode="auto">
          <a:xfrm>
            <a:off x="5100638" y="2436813"/>
            <a:ext cx="179387" cy="196850"/>
          </a:xfrm>
          <a:prstGeom prst="smileyFace">
            <a:avLst>
              <a:gd name="adj" fmla="val 4653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06538" name="AutoShape 42"/>
          <p:cNvSpPr>
            <a:spLocks noChangeArrowheads="1"/>
          </p:cNvSpPr>
          <p:nvPr/>
        </p:nvSpPr>
        <p:spPr bwMode="auto">
          <a:xfrm>
            <a:off x="4143375" y="4352925"/>
            <a:ext cx="179388" cy="196850"/>
          </a:xfrm>
          <a:prstGeom prst="smileyFace">
            <a:avLst>
              <a:gd name="adj" fmla="val 4653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06539" name="Line 43"/>
          <p:cNvSpPr>
            <a:spLocks noChangeShapeType="1"/>
          </p:cNvSpPr>
          <p:nvPr/>
        </p:nvSpPr>
        <p:spPr bwMode="auto">
          <a:xfrm flipH="1">
            <a:off x="5462588" y="838200"/>
            <a:ext cx="538162" cy="5094288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45" name="Textfeld 44"/>
          <p:cNvSpPr txBox="1"/>
          <p:nvPr/>
        </p:nvSpPr>
        <p:spPr>
          <a:xfrm>
            <a:off x="7130193" y="6291590"/>
            <a:ext cx="186140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50" b="1" dirty="0">
                <a:solidFill>
                  <a:schemeClr val="bg1">
                    <a:lumMod val="65000"/>
                  </a:schemeClr>
                </a:solidFill>
              </a:rPr>
              <a:t>Slides by Barbara Rosario</a:t>
            </a:r>
          </a:p>
        </p:txBody>
      </p:sp>
    </p:spTree>
    <p:extLst>
      <p:ext uri="{BB962C8B-B14F-4D97-AF65-F5344CB8AC3E}">
        <p14:creationId xmlns:p14="http://schemas.microsoft.com/office/powerpoint/2010/main" val="2396132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</a:t>
            </a:r>
          </a:p>
        </p:txBody>
      </p:sp>
      <p:sp>
        <p:nvSpPr>
          <p:cNvPr id="107523" name="AutoShape 3"/>
          <p:cNvSpPr>
            <a:spLocks noChangeArrowheads="1"/>
          </p:cNvSpPr>
          <p:nvPr/>
        </p:nvSpPr>
        <p:spPr bwMode="auto">
          <a:xfrm>
            <a:off x="1519238" y="2938463"/>
            <a:ext cx="179387" cy="196850"/>
          </a:xfrm>
          <a:prstGeom prst="smileyFace">
            <a:avLst>
              <a:gd name="adj" fmla="val 4653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07524" name="AutoShape 4"/>
          <p:cNvSpPr>
            <a:spLocks noChangeArrowheads="1"/>
          </p:cNvSpPr>
          <p:nvPr/>
        </p:nvSpPr>
        <p:spPr bwMode="auto">
          <a:xfrm>
            <a:off x="2030413" y="2878138"/>
            <a:ext cx="179387" cy="196850"/>
          </a:xfrm>
          <a:prstGeom prst="smileyFace">
            <a:avLst>
              <a:gd name="adj" fmla="val 4653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07525" name="AutoShape 5"/>
          <p:cNvSpPr>
            <a:spLocks noChangeArrowheads="1"/>
          </p:cNvSpPr>
          <p:nvPr/>
        </p:nvSpPr>
        <p:spPr bwMode="auto">
          <a:xfrm>
            <a:off x="2347913" y="2638425"/>
            <a:ext cx="179387" cy="196850"/>
          </a:xfrm>
          <a:prstGeom prst="smileyFace">
            <a:avLst>
              <a:gd name="adj" fmla="val 4653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07526" name="AutoShape 6"/>
          <p:cNvSpPr>
            <a:spLocks noChangeArrowheads="1"/>
          </p:cNvSpPr>
          <p:nvPr/>
        </p:nvSpPr>
        <p:spPr bwMode="auto">
          <a:xfrm>
            <a:off x="1323975" y="4246563"/>
            <a:ext cx="179388" cy="196850"/>
          </a:xfrm>
          <a:prstGeom prst="smileyFace">
            <a:avLst>
              <a:gd name="adj" fmla="val 4653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07527" name="AutoShape 7"/>
          <p:cNvSpPr>
            <a:spLocks noChangeArrowheads="1"/>
          </p:cNvSpPr>
          <p:nvPr/>
        </p:nvSpPr>
        <p:spPr bwMode="auto">
          <a:xfrm>
            <a:off x="1279525" y="3630613"/>
            <a:ext cx="179388" cy="196850"/>
          </a:xfrm>
          <a:prstGeom prst="smileyFace">
            <a:avLst>
              <a:gd name="adj" fmla="val 4653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07528" name="AutoShape 8"/>
          <p:cNvSpPr>
            <a:spLocks noChangeArrowheads="1"/>
          </p:cNvSpPr>
          <p:nvPr/>
        </p:nvSpPr>
        <p:spPr bwMode="auto">
          <a:xfrm>
            <a:off x="2652713" y="3122613"/>
            <a:ext cx="179387" cy="196850"/>
          </a:xfrm>
          <a:prstGeom prst="smileyFace">
            <a:avLst>
              <a:gd name="adj" fmla="val 4653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07529" name="AutoShape 9"/>
          <p:cNvSpPr>
            <a:spLocks noChangeArrowheads="1"/>
          </p:cNvSpPr>
          <p:nvPr/>
        </p:nvSpPr>
        <p:spPr bwMode="auto">
          <a:xfrm>
            <a:off x="1774825" y="4224338"/>
            <a:ext cx="179388" cy="196850"/>
          </a:xfrm>
          <a:prstGeom prst="smileyFace">
            <a:avLst>
              <a:gd name="adj" fmla="val 4653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07530" name="AutoShape 10"/>
          <p:cNvSpPr>
            <a:spLocks noChangeArrowheads="1"/>
          </p:cNvSpPr>
          <p:nvPr/>
        </p:nvSpPr>
        <p:spPr bwMode="auto">
          <a:xfrm>
            <a:off x="785813" y="4064000"/>
            <a:ext cx="179387" cy="196850"/>
          </a:xfrm>
          <a:prstGeom prst="smileyFace">
            <a:avLst>
              <a:gd name="adj" fmla="val 4653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07531" name="AutoShape 11"/>
          <p:cNvSpPr>
            <a:spLocks noChangeArrowheads="1"/>
          </p:cNvSpPr>
          <p:nvPr/>
        </p:nvSpPr>
        <p:spPr bwMode="auto">
          <a:xfrm>
            <a:off x="1003300" y="3136900"/>
            <a:ext cx="179388" cy="196850"/>
          </a:xfrm>
          <a:prstGeom prst="smileyFace">
            <a:avLst>
              <a:gd name="adj" fmla="val 4653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07532" name="AutoShape 12"/>
          <p:cNvSpPr>
            <a:spLocks noChangeArrowheads="1"/>
          </p:cNvSpPr>
          <p:nvPr/>
        </p:nvSpPr>
        <p:spPr bwMode="auto">
          <a:xfrm>
            <a:off x="2025650" y="3624263"/>
            <a:ext cx="179388" cy="196850"/>
          </a:xfrm>
          <a:prstGeom prst="smileyFace">
            <a:avLst>
              <a:gd name="adj" fmla="val 4653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07533" name="AutoShape 13"/>
          <p:cNvSpPr>
            <a:spLocks noChangeArrowheads="1"/>
          </p:cNvSpPr>
          <p:nvPr/>
        </p:nvSpPr>
        <p:spPr bwMode="auto">
          <a:xfrm>
            <a:off x="2489200" y="3613150"/>
            <a:ext cx="179388" cy="196850"/>
          </a:xfrm>
          <a:prstGeom prst="smileyFace">
            <a:avLst>
              <a:gd name="adj" fmla="val 4653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07534" name="AutoShape 14"/>
          <p:cNvSpPr>
            <a:spLocks noChangeArrowheads="1"/>
          </p:cNvSpPr>
          <p:nvPr/>
        </p:nvSpPr>
        <p:spPr bwMode="auto">
          <a:xfrm>
            <a:off x="2119313" y="4303713"/>
            <a:ext cx="179387" cy="196850"/>
          </a:xfrm>
          <a:prstGeom prst="smileyFace">
            <a:avLst>
              <a:gd name="adj" fmla="val 4653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07535" name="AutoShape 15"/>
          <p:cNvSpPr>
            <a:spLocks noChangeArrowheads="1"/>
          </p:cNvSpPr>
          <p:nvPr/>
        </p:nvSpPr>
        <p:spPr bwMode="auto">
          <a:xfrm>
            <a:off x="2500313" y="4016375"/>
            <a:ext cx="179387" cy="196850"/>
          </a:xfrm>
          <a:prstGeom prst="smileyFace">
            <a:avLst>
              <a:gd name="adj" fmla="val 4653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07536" name="AutoShape 16"/>
          <p:cNvSpPr>
            <a:spLocks noChangeArrowheads="1"/>
          </p:cNvSpPr>
          <p:nvPr/>
        </p:nvSpPr>
        <p:spPr bwMode="auto">
          <a:xfrm>
            <a:off x="3582988" y="3221038"/>
            <a:ext cx="179387" cy="196850"/>
          </a:xfrm>
          <a:prstGeom prst="smileyFace">
            <a:avLst>
              <a:gd name="adj" fmla="val 4653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07537" name="AutoShape 17"/>
          <p:cNvSpPr>
            <a:spLocks noChangeArrowheads="1"/>
          </p:cNvSpPr>
          <p:nvPr/>
        </p:nvSpPr>
        <p:spPr bwMode="auto">
          <a:xfrm>
            <a:off x="2674938" y="4646613"/>
            <a:ext cx="179387" cy="196850"/>
          </a:xfrm>
          <a:prstGeom prst="smileyFace">
            <a:avLst>
              <a:gd name="adj" fmla="val 4653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07538" name="AutoShape 18"/>
          <p:cNvSpPr>
            <a:spLocks noChangeArrowheads="1"/>
          </p:cNvSpPr>
          <p:nvPr/>
        </p:nvSpPr>
        <p:spPr bwMode="auto">
          <a:xfrm>
            <a:off x="1978025" y="4652963"/>
            <a:ext cx="179388" cy="196850"/>
          </a:xfrm>
          <a:prstGeom prst="smileyFace">
            <a:avLst>
              <a:gd name="adj" fmla="val 4653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07539" name="AutoShape 19"/>
          <p:cNvSpPr>
            <a:spLocks noChangeArrowheads="1"/>
          </p:cNvSpPr>
          <p:nvPr/>
        </p:nvSpPr>
        <p:spPr bwMode="auto">
          <a:xfrm>
            <a:off x="3765550" y="3875088"/>
            <a:ext cx="179388" cy="196850"/>
          </a:xfrm>
          <a:prstGeom prst="smileyFace">
            <a:avLst>
              <a:gd name="adj" fmla="val 4653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07540" name="AutoShape 20"/>
          <p:cNvSpPr>
            <a:spLocks noChangeArrowheads="1"/>
          </p:cNvSpPr>
          <p:nvPr/>
        </p:nvSpPr>
        <p:spPr bwMode="auto">
          <a:xfrm>
            <a:off x="3879850" y="2116138"/>
            <a:ext cx="179388" cy="196850"/>
          </a:xfrm>
          <a:prstGeom prst="smileyFace">
            <a:avLst>
              <a:gd name="adj" fmla="val 4653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07541" name="AutoShape 21"/>
          <p:cNvSpPr>
            <a:spLocks noChangeArrowheads="1"/>
          </p:cNvSpPr>
          <p:nvPr/>
        </p:nvSpPr>
        <p:spPr bwMode="auto">
          <a:xfrm>
            <a:off x="2335213" y="3182938"/>
            <a:ext cx="179387" cy="196850"/>
          </a:xfrm>
          <a:prstGeom prst="smileyFace">
            <a:avLst>
              <a:gd name="adj" fmla="val 4653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07542" name="AutoShape 22"/>
          <p:cNvSpPr>
            <a:spLocks noChangeArrowheads="1"/>
          </p:cNvSpPr>
          <p:nvPr/>
        </p:nvSpPr>
        <p:spPr bwMode="auto">
          <a:xfrm>
            <a:off x="315913" y="5867400"/>
            <a:ext cx="179387" cy="196850"/>
          </a:xfrm>
          <a:prstGeom prst="smileyFace">
            <a:avLst>
              <a:gd name="adj" fmla="val 4653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07543" name="AutoShape 23"/>
          <p:cNvSpPr>
            <a:spLocks noChangeArrowheads="1"/>
          </p:cNvSpPr>
          <p:nvPr/>
        </p:nvSpPr>
        <p:spPr bwMode="auto">
          <a:xfrm>
            <a:off x="4300538" y="2486025"/>
            <a:ext cx="179387" cy="196850"/>
          </a:xfrm>
          <a:prstGeom prst="smileyFace">
            <a:avLst>
              <a:gd name="adj" fmla="val 4653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07544" name="AutoShape 24"/>
          <p:cNvSpPr>
            <a:spLocks noChangeArrowheads="1"/>
          </p:cNvSpPr>
          <p:nvPr/>
        </p:nvSpPr>
        <p:spPr bwMode="auto">
          <a:xfrm>
            <a:off x="4354513" y="2017713"/>
            <a:ext cx="179387" cy="196850"/>
          </a:xfrm>
          <a:prstGeom prst="smileyFace">
            <a:avLst>
              <a:gd name="adj" fmla="val 4653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07545" name="AutoShape 25"/>
          <p:cNvSpPr>
            <a:spLocks noChangeArrowheads="1"/>
          </p:cNvSpPr>
          <p:nvPr/>
        </p:nvSpPr>
        <p:spPr bwMode="auto">
          <a:xfrm>
            <a:off x="4819650" y="2089150"/>
            <a:ext cx="179388" cy="196850"/>
          </a:xfrm>
          <a:prstGeom prst="smileyFace">
            <a:avLst>
              <a:gd name="adj" fmla="val 4653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07546" name="AutoShape 26"/>
          <p:cNvSpPr>
            <a:spLocks noChangeArrowheads="1"/>
          </p:cNvSpPr>
          <p:nvPr/>
        </p:nvSpPr>
        <p:spPr bwMode="auto">
          <a:xfrm>
            <a:off x="4073525" y="3532188"/>
            <a:ext cx="179388" cy="196850"/>
          </a:xfrm>
          <a:prstGeom prst="smileyFace">
            <a:avLst>
              <a:gd name="adj" fmla="val 4653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07547" name="AutoShape 27"/>
          <p:cNvSpPr>
            <a:spLocks noChangeArrowheads="1"/>
          </p:cNvSpPr>
          <p:nvPr/>
        </p:nvSpPr>
        <p:spPr bwMode="auto">
          <a:xfrm>
            <a:off x="4044950" y="2884488"/>
            <a:ext cx="179388" cy="196850"/>
          </a:xfrm>
          <a:prstGeom prst="smileyFace">
            <a:avLst>
              <a:gd name="adj" fmla="val 4653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07548" name="AutoShape 28"/>
          <p:cNvSpPr>
            <a:spLocks noChangeArrowheads="1"/>
          </p:cNvSpPr>
          <p:nvPr/>
        </p:nvSpPr>
        <p:spPr bwMode="auto">
          <a:xfrm>
            <a:off x="6430963" y="2393950"/>
            <a:ext cx="179387" cy="196850"/>
          </a:xfrm>
          <a:prstGeom prst="smileyFace">
            <a:avLst>
              <a:gd name="adj" fmla="val 4653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07549" name="AutoShape 29"/>
          <p:cNvSpPr>
            <a:spLocks noChangeArrowheads="1"/>
          </p:cNvSpPr>
          <p:nvPr/>
        </p:nvSpPr>
        <p:spPr bwMode="auto">
          <a:xfrm>
            <a:off x="4540250" y="3478213"/>
            <a:ext cx="179388" cy="196850"/>
          </a:xfrm>
          <a:prstGeom prst="smileyFace">
            <a:avLst>
              <a:gd name="adj" fmla="val 4653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07550" name="AutoShape 30"/>
          <p:cNvSpPr>
            <a:spLocks noChangeArrowheads="1"/>
          </p:cNvSpPr>
          <p:nvPr/>
        </p:nvSpPr>
        <p:spPr bwMode="auto">
          <a:xfrm>
            <a:off x="5135563" y="3367088"/>
            <a:ext cx="179387" cy="196850"/>
          </a:xfrm>
          <a:prstGeom prst="smileyFace">
            <a:avLst>
              <a:gd name="adj" fmla="val 4653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07551" name="AutoShape 31"/>
          <p:cNvSpPr>
            <a:spLocks noChangeArrowheads="1"/>
          </p:cNvSpPr>
          <p:nvPr/>
        </p:nvSpPr>
        <p:spPr bwMode="auto">
          <a:xfrm>
            <a:off x="6594475" y="1790700"/>
            <a:ext cx="179388" cy="196850"/>
          </a:xfrm>
          <a:prstGeom prst="smileyFace">
            <a:avLst>
              <a:gd name="adj" fmla="val 4653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07552" name="AutoShape 32"/>
          <p:cNvSpPr>
            <a:spLocks noChangeArrowheads="1"/>
          </p:cNvSpPr>
          <p:nvPr/>
        </p:nvSpPr>
        <p:spPr bwMode="auto">
          <a:xfrm>
            <a:off x="4643438" y="2944813"/>
            <a:ext cx="179387" cy="196850"/>
          </a:xfrm>
          <a:prstGeom prst="smileyFace">
            <a:avLst>
              <a:gd name="adj" fmla="val 4653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07553" name="AutoShape 33"/>
          <p:cNvSpPr>
            <a:spLocks noChangeArrowheads="1"/>
          </p:cNvSpPr>
          <p:nvPr/>
        </p:nvSpPr>
        <p:spPr bwMode="auto">
          <a:xfrm>
            <a:off x="5254625" y="2867025"/>
            <a:ext cx="179388" cy="196850"/>
          </a:xfrm>
          <a:prstGeom prst="smileyFace">
            <a:avLst>
              <a:gd name="adj" fmla="val 4653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07554" name="AutoShape 34"/>
          <p:cNvSpPr>
            <a:spLocks noChangeArrowheads="1"/>
          </p:cNvSpPr>
          <p:nvPr/>
        </p:nvSpPr>
        <p:spPr bwMode="auto">
          <a:xfrm>
            <a:off x="4427538" y="3949700"/>
            <a:ext cx="179387" cy="196850"/>
          </a:xfrm>
          <a:prstGeom prst="smileyFace">
            <a:avLst>
              <a:gd name="adj" fmla="val 4653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07555" name="AutoShape 35"/>
          <p:cNvSpPr>
            <a:spLocks noChangeArrowheads="1"/>
          </p:cNvSpPr>
          <p:nvPr/>
        </p:nvSpPr>
        <p:spPr bwMode="auto">
          <a:xfrm>
            <a:off x="4905375" y="3808413"/>
            <a:ext cx="179388" cy="196850"/>
          </a:xfrm>
          <a:prstGeom prst="smileyFace">
            <a:avLst>
              <a:gd name="adj" fmla="val 4653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07556" name="AutoShape 36"/>
          <p:cNvSpPr>
            <a:spLocks noChangeArrowheads="1"/>
          </p:cNvSpPr>
          <p:nvPr/>
        </p:nvSpPr>
        <p:spPr bwMode="auto">
          <a:xfrm>
            <a:off x="7034213" y="3144838"/>
            <a:ext cx="179387" cy="196850"/>
          </a:xfrm>
          <a:prstGeom prst="smileyFace">
            <a:avLst>
              <a:gd name="adj" fmla="val 4653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07557" name="AutoShape 37"/>
          <p:cNvSpPr>
            <a:spLocks noChangeArrowheads="1"/>
          </p:cNvSpPr>
          <p:nvPr/>
        </p:nvSpPr>
        <p:spPr bwMode="auto">
          <a:xfrm>
            <a:off x="6305550" y="4048125"/>
            <a:ext cx="179388" cy="196850"/>
          </a:xfrm>
          <a:prstGeom prst="smileyFace">
            <a:avLst>
              <a:gd name="adj" fmla="val 4653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07558" name="AutoShape 38"/>
          <p:cNvSpPr>
            <a:spLocks noChangeArrowheads="1"/>
          </p:cNvSpPr>
          <p:nvPr/>
        </p:nvSpPr>
        <p:spPr bwMode="auto">
          <a:xfrm>
            <a:off x="7027863" y="2600325"/>
            <a:ext cx="179387" cy="196850"/>
          </a:xfrm>
          <a:prstGeom prst="smileyFace">
            <a:avLst>
              <a:gd name="adj" fmla="val 4653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07559" name="AutoShape 39"/>
          <p:cNvSpPr>
            <a:spLocks noChangeArrowheads="1"/>
          </p:cNvSpPr>
          <p:nvPr/>
        </p:nvSpPr>
        <p:spPr bwMode="auto">
          <a:xfrm>
            <a:off x="6318250" y="3357563"/>
            <a:ext cx="179388" cy="196850"/>
          </a:xfrm>
          <a:prstGeom prst="smileyFace">
            <a:avLst>
              <a:gd name="adj" fmla="val 4653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07560" name="AutoShape 40"/>
          <p:cNvSpPr>
            <a:spLocks noChangeArrowheads="1"/>
          </p:cNvSpPr>
          <p:nvPr/>
        </p:nvSpPr>
        <p:spPr bwMode="auto">
          <a:xfrm>
            <a:off x="7202488" y="2122488"/>
            <a:ext cx="179387" cy="196850"/>
          </a:xfrm>
          <a:prstGeom prst="smileyFace">
            <a:avLst>
              <a:gd name="adj" fmla="val 4653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07561" name="AutoShape 41"/>
          <p:cNvSpPr>
            <a:spLocks noChangeArrowheads="1"/>
          </p:cNvSpPr>
          <p:nvPr/>
        </p:nvSpPr>
        <p:spPr bwMode="auto">
          <a:xfrm>
            <a:off x="5100638" y="2436813"/>
            <a:ext cx="179387" cy="196850"/>
          </a:xfrm>
          <a:prstGeom prst="smileyFace">
            <a:avLst>
              <a:gd name="adj" fmla="val 4653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07562" name="AutoShape 42"/>
          <p:cNvSpPr>
            <a:spLocks noChangeArrowheads="1"/>
          </p:cNvSpPr>
          <p:nvPr/>
        </p:nvSpPr>
        <p:spPr bwMode="auto">
          <a:xfrm>
            <a:off x="4143375" y="4352925"/>
            <a:ext cx="179388" cy="196850"/>
          </a:xfrm>
          <a:prstGeom prst="smileyFace">
            <a:avLst>
              <a:gd name="adj" fmla="val 4653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07563" name="Line 43"/>
          <p:cNvSpPr>
            <a:spLocks noChangeShapeType="1"/>
          </p:cNvSpPr>
          <p:nvPr/>
        </p:nvSpPr>
        <p:spPr bwMode="auto">
          <a:xfrm>
            <a:off x="2841625" y="1828800"/>
            <a:ext cx="1109663" cy="4376738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107564" name="Line 44"/>
          <p:cNvSpPr>
            <a:spLocks noChangeShapeType="1"/>
          </p:cNvSpPr>
          <p:nvPr/>
        </p:nvSpPr>
        <p:spPr bwMode="auto">
          <a:xfrm flipH="1">
            <a:off x="5462588" y="838200"/>
            <a:ext cx="538162" cy="5094288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46" name="Textfeld 45"/>
          <p:cNvSpPr txBox="1"/>
          <p:nvPr/>
        </p:nvSpPr>
        <p:spPr>
          <a:xfrm>
            <a:off x="7130193" y="6291590"/>
            <a:ext cx="186140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50" b="1" dirty="0">
                <a:solidFill>
                  <a:schemeClr val="bg1">
                    <a:lumMod val="65000"/>
                  </a:schemeClr>
                </a:solidFill>
              </a:rPr>
              <a:t>Slides by Barbara Rosario</a:t>
            </a:r>
          </a:p>
        </p:txBody>
      </p:sp>
    </p:spTree>
    <p:extLst>
      <p:ext uri="{BB962C8B-B14F-4D97-AF65-F5344CB8AC3E}">
        <p14:creationId xmlns:p14="http://schemas.microsoft.com/office/powerpoint/2010/main" val="8303315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</a:t>
            </a:r>
          </a:p>
        </p:txBody>
      </p:sp>
      <p:sp>
        <p:nvSpPr>
          <p:cNvPr id="108547" name="AutoShape 3"/>
          <p:cNvSpPr>
            <a:spLocks noChangeArrowheads="1"/>
          </p:cNvSpPr>
          <p:nvPr/>
        </p:nvSpPr>
        <p:spPr bwMode="auto">
          <a:xfrm>
            <a:off x="1519238" y="2938463"/>
            <a:ext cx="179387" cy="196850"/>
          </a:xfrm>
          <a:prstGeom prst="smileyFace">
            <a:avLst>
              <a:gd name="adj" fmla="val 4653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08548" name="AutoShape 4"/>
          <p:cNvSpPr>
            <a:spLocks noChangeArrowheads="1"/>
          </p:cNvSpPr>
          <p:nvPr/>
        </p:nvSpPr>
        <p:spPr bwMode="auto">
          <a:xfrm>
            <a:off x="2030413" y="2878138"/>
            <a:ext cx="179387" cy="196850"/>
          </a:xfrm>
          <a:prstGeom prst="smileyFace">
            <a:avLst>
              <a:gd name="adj" fmla="val 4653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08549" name="AutoShape 5"/>
          <p:cNvSpPr>
            <a:spLocks noChangeArrowheads="1"/>
          </p:cNvSpPr>
          <p:nvPr/>
        </p:nvSpPr>
        <p:spPr bwMode="auto">
          <a:xfrm>
            <a:off x="2347913" y="2638425"/>
            <a:ext cx="179387" cy="196850"/>
          </a:xfrm>
          <a:prstGeom prst="smileyFace">
            <a:avLst>
              <a:gd name="adj" fmla="val 4653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08550" name="AutoShape 6"/>
          <p:cNvSpPr>
            <a:spLocks noChangeArrowheads="1"/>
          </p:cNvSpPr>
          <p:nvPr/>
        </p:nvSpPr>
        <p:spPr bwMode="auto">
          <a:xfrm>
            <a:off x="1323975" y="4246563"/>
            <a:ext cx="179388" cy="196850"/>
          </a:xfrm>
          <a:prstGeom prst="smileyFace">
            <a:avLst>
              <a:gd name="adj" fmla="val 4653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08551" name="AutoShape 7"/>
          <p:cNvSpPr>
            <a:spLocks noChangeArrowheads="1"/>
          </p:cNvSpPr>
          <p:nvPr/>
        </p:nvSpPr>
        <p:spPr bwMode="auto">
          <a:xfrm>
            <a:off x="1279525" y="3630613"/>
            <a:ext cx="179388" cy="196850"/>
          </a:xfrm>
          <a:prstGeom prst="smileyFace">
            <a:avLst>
              <a:gd name="adj" fmla="val 4653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08552" name="AutoShape 8"/>
          <p:cNvSpPr>
            <a:spLocks noChangeArrowheads="1"/>
          </p:cNvSpPr>
          <p:nvPr/>
        </p:nvSpPr>
        <p:spPr bwMode="auto">
          <a:xfrm>
            <a:off x="2652713" y="3122613"/>
            <a:ext cx="179387" cy="196850"/>
          </a:xfrm>
          <a:prstGeom prst="smileyFace">
            <a:avLst>
              <a:gd name="adj" fmla="val 4653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08553" name="AutoShape 9"/>
          <p:cNvSpPr>
            <a:spLocks noChangeArrowheads="1"/>
          </p:cNvSpPr>
          <p:nvPr/>
        </p:nvSpPr>
        <p:spPr bwMode="auto">
          <a:xfrm>
            <a:off x="1774825" y="4224338"/>
            <a:ext cx="179388" cy="196850"/>
          </a:xfrm>
          <a:prstGeom prst="smileyFace">
            <a:avLst>
              <a:gd name="adj" fmla="val 4653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08554" name="AutoShape 10"/>
          <p:cNvSpPr>
            <a:spLocks noChangeArrowheads="1"/>
          </p:cNvSpPr>
          <p:nvPr/>
        </p:nvSpPr>
        <p:spPr bwMode="auto">
          <a:xfrm>
            <a:off x="785813" y="4064000"/>
            <a:ext cx="179387" cy="196850"/>
          </a:xfrm>
          <a:prstGeom prst="smileyFace">
            <a:avLst>
              <a:gd name="adj" fmla="val 4653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08555" name="AutoShape 11"/>
          <p:cNvSpPr>
            <a:spLocks noChangeArrowheads="1"/>
          </p:cNvSpPr>
          <p:nvPr/>
        </p:nvSpPr>
        <p:spPr bwMode="auto">
          <a:xfrm>
            <a:off x="1003300" y="3136900"/>
            <a:ext cx="179388" cy="196850"/>
          </a:xfrm>
          <a:prstGeom prst="smileyFace">
            <a:avLst>
              <a:gd name="adj" fmla="val 4653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08556" name="AutoShape 12"/>
          <p:cNvSpPr>
            <a:spLocks noChangeArrowheads="1"/>
          </p:cNvSpPr>
          <p:nvPr/>
        </p:nvSpPr>
        <p:spPr bwMode="auto">
          <a:xfrm>
            <a:off x="2025650" y="3624263"/>
            <a:ext cx="179388" cy="196850"/>
          </a:xfrm>
          <a:prstGeom prst="smileyFace">
            <a:avLst>
              <a:gd name="adj" fmla="val 4653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08557" name="AutoShape 13"/>
          <p:cNvSpPr>
            <a:spLocks noChangeArrowheads="1"/>
          </p:cNvSpPr>
          <p:nvPr/>
        </p:nvSpPr>
        <p:spPr bwMode="auto">
          <a:xfrm>
            <a:off x="2489200" y="3613150"/>
            <a:ext cx="179388" cy="196850"/>
          </a:xfrm>
          <a:prstGeom prst="smileyFace">
            <a:avLst>
              <a:gd name="adj" fmla="val 4653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08558" name="AutoShape 14"/>
          <p:cNvSpPr>
            <a:spLocks noChangeArrowheads="1"/>
          </p:cNvSpPr>
          <p:nvPr/>
        </p:nvSpPr>
        <p:spPr bwMode="auto">
          <a:xfrm>
            <a:off x="2119313" y="4303713"/>
            <a:ext cx="179387" cy="196850"/>
          </a:xfrm>
          <a:prstGeom prst="smileyFace">
            <a:avLst>
              <a:gd name="adj" fmla="val 4653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08559" name="AutoShape 15"/>
          <p:cNvSpPr>
            <a:spLocks noChangeArrowheads="1"/>
          </p:cNvSpPr>
          <p:nvPr/>
        </p:nvSpPr>
        <p:spPr bwMode="auto">
          <a:xfrm>
            <a:off x="2500313" y="4016375"/>
            <a:ext cx="179387" cy="196850"/>
          </a:xfrm>
          <a:prstGeom prst="smileyFace">
            <a:avLst>
              <a:gd name="adj" fmla="val 4653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08560" name="AutoShape 16"/>
          <p:cNvSpPr>
            <a:spLocks noChangeArrowheads="1"/>
          </p:cNvSpPr>
          <p:nvPr/>
        </p:nvSpPr>
        <p:spPr bwMode="auto">
          <a:xfrm>
            <a:off x="3582988" y="3221038"/>
            <a:ext cx="179387" cy="196850"/>
          </a:xfrm>
          <a:prstGeom prst="smileyFace">
            <a:avLst>
              <a:gd name="adj" fmla="val 4653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08561" name="AutoShape 17"/>
          <p:cNvSpPr>
            <a:spLocks noChangeArrowheads="1"/>
          </p:cNvSpPr>
          <p:nvPr/>
        </p:nvSpPr>
        <p:spPr bwMode="auto">
          <a:xfrm>
            <a:off x="2674938" y="4646613"/>
            <a:ext cx="179387" cy="196850"/>
          </a:xfrm>
          <a:prstGeom prst="smileyFace">
            <a:avLst>
              <a:gd name="adj" fmla="val 4653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08562" name="AutoShape 18"/>
          <p:cNvSpPr>
            <a:spLocks noChangeArrowheads="1"/>
          </p:cNvSpPr>
          <p:nvPr/>
        </p:nvSpPr>
        <p:spPr bwMode="auto">
          <a:xfrm>
            <a:off x="1978025" y="4652963"/>
            <a:ext cx="179388" cy="196850"/>
          </a:xfrm>
          <a:prstGeom prst="smileyFace">
            <a:avLst>
              <a:gd name="adj" fmla="val 4653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08563" name="AutoShape 19"/>
          <p:cNvSpPr>
            <a:spLocks noChangeArrowheads="1"/>
          </p:cNvSpPr>
          <p:nvPr/>
        </p:nvSpPr>
        <p:spPr bwMode="auto">
          <a:xfrm>
            <a:off x="3765550" y="3875088"/>
            <a:ext cx="179388" cy="196850"/>
          </a:xfrm>
          <a:prstGeom prst="smileyFace">
            <a:avLst>
              <a:gd name="adj" fmla="val 4653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08564" name="AutoShape 20"/>
          <p:cNvSpPr>
            <a:spLocks noChangeArrowheads="1"/>
          </p:cNvSpPr>
          <p:nvPr/>
        </p:nvSpPr>
        <p:spPr bwMode="auto">
          <a:xfrm>
            <a:off x="3879850" y="2116138"/>
            <a:ext cx="179388" cy="196850"/>
          </a:xfrm>
          <a:prstGeom prst="smileyFace">
            <a:avLst>
              <a:gd name="adj" fmla="val 4653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08565" name="AutoShape 21"/>
          <p:cNvSpPr>
            <a:spLocks noChangeArrowheads="1"/>
          </p:cNvSpPr>
          <p:nvPr/>
        </p:nvSpPr>
        <p:spPr bwMode="auto">
          <a:xfrm>
            <a:off x="2335213" y="3182938"/>
            <a:ext cx="179387" cy="196850"/>
          </a:xfrm>
          <a:prstGeom prst="smileyFace">
            <a:avLst>
              <a:gd name="adj" fmla="val 4653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08566" name="AutoShape 22"/>
          <p:cNvSpPr>
            <a:spLocks noChangeArrowheads="1"/>
          </p:cNvSpPr>
          <p:nvPr/>
        </p:nvSpPr>
        <p:spPr bwMode="auto">
          <a:xfrm>
            <a:off x="315913" y="5867400"/>
            <a:ext cx="179387" cy="196850"/>
          </a:xfrm>
          <a:prstGeom prst="smileyFace">
            <a:avLst>
              <a:gd name="adj" fmla="val 4653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08567" name="AutoShape 23"/>
          <p:cNvSpPr>
            <a:spLocks noChangeArrowheads="1"/>
          </p:cNvSpPr>
          <p:nvPr/>
        </p:nvSpPr>
        <p:spPr bwMode="auto">
          <a:xfrm>
            <a:off x="4300538" y="2486025"/>
            <a:ext cx="179387" cy="196850"/>
          </a:xfrm>
          <a:prstGeom prst="smileyFace">
            <a:avLst>
              <a:gd name="adj" fmla="val 4653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08568" name="AutoShape 24"/>
          <p:cNvSpPr>
            <a:spLocks noChangeArrowheads="1"/>
          </p:cNvSpPr>
          <p:nvPr/>
        </p:nvSpPr>
        <p:spPr bwMode="auto">
          <a:xfrm>
            <a:off x="4354513" y="2017713"/>
            <a:ext cx="179387" cy="196850"/>
          </a:xfrm>
          <a:prstGeom prst="smileyFace">
            <a:avLst>
              <a:gd name="adj" fmla="val 4653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08569" name="AutoShape 25"/>
          <p:cNvSpPr>
            <a:spLocks noChangeArrowheads="1"/>
          </p:cNvSpPr>
          <p:nvPr/>
        </p:nvSpPr>
        <p:spPr bwMode="auto">
          <a:xfrm>
            <a:off x="4819650" y="2089150"/>
            <a:ext cx="179388" cy="196850"/>
          </a:xfrm>
          <a:prstGeom prst="smileyFace">
            <a:avLst>
              <a:gd name="adj" fmla="val 4653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08570" name="AutoShape 26"/>
          <p:cNvSpPr>
            <a:spLocks noChangeArrowheads="1"/>
          </p:cNvSpPr>
          <p:nvPr/>
        </p:nvSpPr>
        <p:spPr bwMode="auto">
          <a:xfrm>
            <a:off x="4073525" y="3532188"/>
            <a:ext cx="179388" cy="196850"/>
          </a:xfrm>
          <a:prstGeom prst="smileyFace">
            <a:avLst>
              <a:gd name="adj" fmla="val 4653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08571" name="AutoShape 27"/>
          <p:cNvSpPr>
            <a:spLocks noChangeArrowheads="1"/>
          </p:cNvSpPr>
          <p:nvPr/>
        </p:nvSpPr>
        <p:spPr bwMode="auto">
          <a:xfrm>
            <a:off x="4044950" y="2884488"/>
            <a:ext cx="179388" cy="196850"/>
          </a:xfrm>
          <a:prstGeom prst="smileyFace">
            <a:avLst>
              <a:gd name="adj" fmla="val 4653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08572" name="AutoShape 28"/>
          <p:cNvSpPr>
            <a:spLocks noChangeArrowheads="1"/>
          </p:cNvSpPr>
          <p:nvPr/>
        </p:nvSpPr>
        <p:spPr bwMode="auto">
          <a:xfrm>
            <a:off x="6430963" y="2393950"/>
            <a:ext cx="179387" cy="196850"/>
          </a:xfrm>
          <a:prstGeom prst="smileyFace">
            <a:avLst>
              <a:gd name="adj" fmla="val 4653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08573" name="AutoShape 29"/>
          <p:cNvSpPr>
            <a:spLocks noChangeArrowheads="1"/>
          </p:cNvSpPr>
          <p:nvPr/>
        </p:nvSpPr>
        <p:spPr bwMode="auto">
          <a:xfrm>
            <a:off x="4540250" y="3478213"/>
            <a:ext cx="179388" cy="196850"/>
          </a:xfrm>
          <a:prstGeom prst="smileyFace">
            <a:avLst>
              <a:gd name="adj" fmla="val 4653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08574" name="AutoShape 30"/>
          <p:cNvSpPr>
            <a:spLocks noChangeArrowheads="1"/>
          </p:cNvSpPr>
          <p:nvPr/>
        </p:nvSpPr>
        <p:spPr bwMode="auto">
          <a:xfrm>
            <a:off x="5135563" y="3367088"/>
            <a:ext cx="179387" cy="196850"/>
          </a:xfrm>
          <a:prstGeom prst="smileyFace">
            <a:avLst>
              <a:gd name="adj" fmla="val 4653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08575" name="AutoShape 31"/>
          <p:cNvSpPr>
            <a:spLocks noChangeArrowheads="1"/>
          </p:cNvSpPr>
          <p:nvPr/>
        </p:nvSpPr>
        <p:spPr bwMode="auto">
          <a:xfrm>
            <a:off x="6594475" y="1790700"/>
            <a:ext cx="179388" cy="196850"/>
          </a:xfrm>
          <a:prstGeom prst="smileyFace">
            <a:avLst>
              <a:gd name="adj" fmla="val 4653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08576" name="AutoShape 32"/>
          <p:cNvSpPr>
            <a:spLocks noChangeArrowheads="1"/>
          </p:cNvSpPr>
          <p:nvPr/>
        </p:nvSpPr>
        <p:spPr bwMode="auto">
          <a:xfrm>
            <a:off x="4643438" y="2944813"/>
            <a:ext cx="179387" cy="196850"/>
          </a:xfrm>
          <a:prstGeom prst="smileyFace">
            <a:avLst>
              <a:gd name="adj" fmla="val 4653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08577" name="AutoShape 33"/>
          <p:cNvSpPr>
            <a:spLocks noChangeArrowheads="1"/>
          </p:cNvSpPr>
          <p:nvPr/>
        </p:nvSpPr>
        <p:spPr bwMode="auto">
          <a:xfrm>
            <a:off x="5254625" y="2867025"/>
            <a:ext cx="179388" cy="196850"/>
          </a:xfrm>
          <a:prstGeom prst="smileyFace">
            <a:avLst>
              <a:gd name="adj" fmla="val 4653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08578" name="AutoShape 34"/>
          <p:cNvSpPr>
            <a:spLocks noChangeArrowheads="1"/>
          </p:cNvSpPr>
          <p:nvPr/>
        </p:nvSpPr>
        <p:spPr bwMode="auto">
          <a:xfrm>
            <a:off x="4427538" y="3949700"/>
            <a:ext cx="179387" cy="196850"/>
          </a:xfrm>
          <a:prstGeom prst="smileyFace">
            <a:avLst>
              <a:gd name="adj" fmla="val 4653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08579" name="AutoShape 35"/>
          <p:cNvSpPr>
            <a:spLocks noChangeArrowheads="1"/>
          </p:cNvSpPr>
          <p:nvPr/>
        </p:nvSpPr>
        <p:spPr bwMode="auto">
          <a:xfrm>
            <a:off x="4905375" y="3808413"/>
            <a:ext cx="179388" cy="196850"/>
          </a:xfrm>
          <a:prstGeom prst="smileyFace">
            <a:avLst>
              <a:gd name="adj" fmla="val 4653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08580" name="AutoShape 36"/>
          <p:cNvSpPr>
            <a:spLocks noChangeArrowheads="1"/>
          </p:cNvSpPr>
          <p:nvPr/>
        </p:nvSpPr>
        <p:spPr bwMode="auto">
          <a:xfrm>
            <a:off x="7034213" y="3144838"/>
            <a:ext cx="179387" cy="196850"/>
          </a:xfrm>
          <a:prstGeom prst="smileyFace">
            <a:avLst>
              <a:gd name="adj" fmla="val 4653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08581" name="AutoShape 37"/>
          <p:cNvSpPr>
            <a:spLocks noChangeArrowheads="1"/>
          </p:cNvSpPr>
          <p:nvPr/>
        </p:nvSpPr>
        <p:spPr bwMode="auto">
          <a:xfrm>
            <a:off x="6305550" y="4048125"/>
            <a:ext cx="179388" cy="196850"/>
          </a:xfrm>
          <a:prstGeom prst="smileyFace">
            <a:avLst>
              <a:gd name="adj" fmla="val 4653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08582" name="AutoShape 38"/>
          <p:cNvSpPr>
            <a:spLocks noChangeArrowheads="1"/>
          </p:cNvSpPr>
          <p:nvPr/>
        </p:nvSpPr>
        <p:spPr bwMode="auto">
          <a:xfrm>
            <a:off x="7027863" y="2600325"/>
            <a:ext cx="179387" cy="196850"/>
          </a:xfrm>
          <a:prstGeom prst="smileyFace">
            <a:avLst>
              <a:gd name="adj" fmla="val 4653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08583" name="AutoShape 39"/>
          <p:cNvSpPr>
            <a:spLocks noChangeArrowheads="1"/>
          </p:cNvSpPr>
          <p:nvPr/>
        </p:nvSpPr>
        <p:spPr bwMode="auto">
          <a:xfrm>
            <a:off x="6318250" y="3357563"/>
            <a:ext cx="179388" cy="196850"/>
          </a:xfrm>
          <a:prstGeom prst="smileyFace">
            <a:avLst>
              <a:gd name="adj" fmla="val 4653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08584" name="AutoShape 40"/>
          <p:cNvSpPr>
            <a:spLocks noChangeArrowheads="1"/>
          </p:cNvSpPr>
          <p:nvPr/>
        </p:nvSpPr>
        <p:spPr bwMode="auto">
          <a:xfrm>
            <a:off x="7202488" y="2122488"/>
            <a:ext cx="179387" cy="196850"/>
          </a:xfrm>
          <a:prstGeom prst="smileyFace">
            <a:avLst>
              <a:gd name="adj" fmla="val 4653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08585" name="AutoShape 41"/>
          <p:cNvSpPr>
            <a:spLocks noChangeArrowheads="1"/>
          </p:cNvSpPr>
          <p:nvPr/>
        </p:nvSpPr>
        <p:spPr bwMode="auto">
          <a:xfrm>
            <a:off x="5100638" y="2436813"/>
            <a:ext cx="179387" cy="196850"/>
          </a:xfrm>
          <a:prstGeom prst="smileyFace">
            <a:avLst>
              <a:gd name="adj" fmla="val 4653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08586" name="AutoShape 42"/>
          <p:cNvSpPr>
            <a:spLocks noChangeArrowheads="1"/>
          </p:cNvSpPr>
          <p:nvPr/>
        </p:nvSpPr>
        <p:spPr bwMode="auto">
          <a:xfrm>
            <a:off x="4143375" y="4352925"/>
            <a:ext cx="179388" cy="196850"/>
          </a:xfrm>
          <a:prstGeom prst="smileyFace">
            <a:avLst>
              <a:gd name="adj" fmla="val 4653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08587" name="Line 43"/>
          <p:cNvSpPr>
            <a:spLocks noChangeShapeType="1"/>
          </p:cNvSpPr>
          <p:nvPr/>
        </p:nvSpPr>
        <p:spPr bwMode="auto">
          <a:xfrm>
            <a:off x="2841625" y="1828800"/>
            <a:ext cx="1109663" cy="4376738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108588" name="Line 44"/>
          <p:cNvSpPr>
            <a:spLocks noChangeShapeType="1"/>
          </p:cNvSpPr>
          <p:nvPr/>
        </p:nvSpPr>
        <p:spPr bwMode="auto">
          <a:xfrm flipH="1">
            <a:off x="5462588" y="838200"/>
            <a:ext cx="538162" cy="5094288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108589" name="Line 45"/>
          <p:cNvSpPr>
            <a:spLocks noChangeShapeType="1"/>
          </p:cNvSpPr>
          <p:nvPr/>
        </p:nvSpPr>
        <p:spPr bwMode="auto">
          <a:xfrm>
            <a:off x="0" y="4767263"/>
            <a:ext cx="2366963" cy="1420812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47" name="Textfeld 46"/>
          <p:cNvSpPr txBox="1"/>
          <p:nvPr/>
        </p:nvSpPr>
        <p:spPr>
          <a:xfrm>
            <a:off x="7130193" y="6291590"/>
            <a:ext cx="186140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50" b="1" dirty="0">
                <a:solidFill>
                  <a:schemeClr val="bg1">
                    <a:lumMod val="65000"/>
                  </a:schemeClr>
                </a:solidFill>
              </a:rPr>
              <a:t>Slides by Barbara Rosario</a:t>
            </a:r>
          </a:p>
        </p:txBody>
      </p:sp>
    </p:spTree>
    <p:extLst>
      <p:ext uri="{BB962C8B-B14F-4D97-AF65-F5344CB8AC3E}">
        <p14:creationId xmlns:p14="http://schemas.microsoft.com/office/powerpoint/2010/main" val="13057884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Unsupervised classification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 classifier is called </a:t>
            </a:r>
            <a:r>
              <a:rPr lang="en-US" b="1" dirty="0"/>
              <a:t>unsupervised</a:t>
            </a:r>
            <a:r>
              <a:rPr lang="en-US" dirty="0"/>
              <a:t> if no training corpora containing the correct label for each input is used.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algn="ctr">
              <a:buNone/>
            </a:pPr>
            <a:r>
              <a:rPr lang="en-US" i="1" dirty="0"/>
              <a:t>Supervised classification framework</a:t>
            </a:r>
          </a:p>
        </p:txBody>
      </p:sp>
      <p:pic>
        <p:nvPicPr>
          <p:cNvPr id="5" name="Bild 4" descr="supervised-classificatio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95400" y="2590800"/>
            <a:ext cx="6944905" cy="3581400"/>
          </a:xfrm>
          <a:prstGeom prst="rect">
            <a:avLst/>
          </a:prstGeom>
        </p:spPr>
      </p:pic>
      <p:pic>
        <p:nvPicPr>
          <p:cNvPr id="6" name="Bild 4" descr="supervised-classification.png"/>
          <p:cNvPicPr>
            <a:picLocks noChangeAspect="1"/>
          </p:cNvPicPr>
          <p:nvPr/>
        </p:nvPicPr>
        <p:blipFill rotWithShape="1">
          <a:blip r:embed="rId2" cstate="print"/>
          <a:srcRect l="19023" t="4366" r="37374" b="85686"/>
          <a:stretch/>
        </p:blipFill>
        <p:spPr>
          <a:xfrm>
            <a:off x="2643250" y="2971800"/>
            <a:ext cx="3028208" cy="356260"/>
          </a:xfrm>
          <a:prstGeom prst="rect">
            <a:avLst/>
          </a:prstGeom>
        </p:spPr>
      </p:pic>
      <p:pic>
        <p:nvPicPr>
          <p:cNvPr id="7" name="Bild 4" descr="supervised-classification.png"/>
          <p:cNvPicPr>
            <a:picLocks noChangeAspect="1"/>
          </p:cNvPicPr>
          <p:nvPr/>
        </p:nvPicPr>
        <p:blipFill rotWithShape="1">
          <a:blip r:embed="rId2" cstate="print"/>
          <a:srcRect l="19023" t="4366" r="37374" b="85686"/>
          <a:stretch/>
        </p:blipFill>
        <p:spPr>
          <a:xfrm>
            <a:off x="1676400" y="3037115"/>
            <a:ext cx="3028208" cy="356260"/>
          </a:xfrm>
          <a:prstGeom prst="rect">
            <a:avLst/>
          </a:prstGeom>
        </p:spPr>
      </p:pic>
      <p:sp>
        <p:nvSpPr>
          <p:cNvPr id="2" name="Rechteck 1"/>
          <p:cNvSpPr/>
          <p:nvPr/>
        </p:nvSpPr>
        <p:spPr>
          <a:xfrm>
            <a:off x="7467600" y="3581400"/>
            <a:ext cx="13716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Cluster</a:t>
            </a:r>
          </a:p>
          <a:p>
            <a:pPr algn="ctr"/>
            <a:r>
              <a:rPr lang="en-US" sz="1600" b="1" dirty="0">
                <a:solidFill>
                  <a:schemeClr val="tx1"/>
                </a:solidFill>
              </a:rPr>
              <a:t>Assignment</a:t>
            </a:r>
          </a:p>
        </p:txBody>
      </p:sp>
      <p:sp>
        <p:nvSpPr>
          <p:cNvPr id="8" name="Rechteck 7"/>
          <p:cNvSpPr/>
          <p:nvPr/>
        </p:nvSpPr>
        <p:spPr>
          <a:xfrm>
            <a:off x="5715000" y="2895600"/>
            <a:ext cx="1143000" cy="1295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Cluster</a:t>
            </a:r>
          </a:p>
          <a:p>
            <a:pPr algn="ctr"/>
            <a:r>
              <a:rPr lang="en-US" sz="1600" b="1" dirty="0">
                <a:solidFill>
                  <a:schemeClr val="tx1"/>
                </a:solidFill>
              </a:rPr>
              <a:t>Model</a:t>
            </a:r>
          </a:p>
        </p:txBody>
      </p:sp>
      <p:cxnSp>
        <p:nvCxnSpPr>
          <p:cNvPr id="10" name="Gerade Verbindung mit Pfeil 9"/>
          <p:cNvCxnSpPr/>
          <p:nvPr/>
        </p:nvCxnSpPr>
        <p:spPr>
          <a:xfrm>
            <a:off x="6934200" y="3886200"/>
            <a:ext cx="5334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4" name="Rechteck 13"/>
          <p:cNvSpPr/>
          <p:nvPr/>
        </p:nvSpPr>
        <p:spPr>
          <a:xfrm>
            <a:off x="1143000" y="4572000"/>
            <a:ext cx="7086600" cy="144780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0803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clustering?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Form of unsupervised learning</a:t>
            </a:r>
          </a:p>
          <a:p>
            <a:pPr lvl="1"/>
            <a:r>
              <a:rPr lang="en-US" dirty="0"/>
              <a:t>i.e. we do not know the classes</a:t>
            </a:r>
          </a:p>
          <a:p>
            <a:pPr lvl="1"/>
            <a:r>
              <a:rPr lang="en-US" dirty="0"/>
              <a:t>no training data, only data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Goal: group input instances into classes of similar objects</a:t>
            </a:r>
          </a:p>
          <a:p>
            <a:pPr lvl="1"/>
            <a:r>
              <a:rPr lang="en-US" dirty="0"/>
              <a:t>low inter-class similarity</a:t>
            </a:r>
          </a:p>
          <a:p>
            <a:pPr lvl="1"/>
            <a:r>
              <a:rPr lang="en-US" dirty="0"/>
              <a:t>high intra-class similarity</a:t>
            </a:r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3828257"/>
            <a:ext cx="3378887" cy="2404208"/>
          </a:xfrm>
          <a:prstGeom prst="rect">
            <a:avLst/>
          </a:prstGeom>
        </p:spPr>
      </p:pic>
      <p:cxnSp>
        <p:nvCxnSpPr>
          <p:cNvPr id="8" name="Gewinkelte Verbindung 7"/>
          <p:cNvCxnSpPr/>
          <p:nvPr/>
        </p:nvCxnSpPr>
        <p:spPr>
          <a:xfrm>
            <a:off x="3276600" y="3505200"/>
            <a:ext cx="3581401" cy="609600"/>
          </a:xfrm>
          <a:prstGeom prst="bentConnector3">
            <a:avLst>
              <a:gd name="adj1" fmla="val 99862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winkelte Verbindung 16"/>
          <p:cNvCxnSpPr/>
          <p:nvPr/>
        </p:nvCxnSpPr>
        <p:spPr>
          <a:xfrm>
            <a:off x="3276599" y="3873741"/>
            <a:ext cx="1962774" cy="1069734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/>
          <p:cNvSpPr/>
          <p:nvPr/>
        </p:nvSpPr>
        <p:spPr>
          <a:xfrm>
            <a:off x="4893628" y="3962400"/>
            <a:ext cx="1735772" cy="2133600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6705600" y="3907807"/>
            <a:ext cx="351212" cy="2133600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6447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Early application of clustering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John Snow, a London physician, plotted the locations of cholera deaths on a map during an outbreak in the 1850s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Deaths clustered around certain polluted wells</a:t>
            </a:r>
          </a:p>
        </p:txBody>
      </p:sp>
      <p:pic>
        <p:nvPicPr>
          <p:cNvPr id="4" name="Grafik 3" descr="kmeans_Seite_03"/>
          <p:cNvPicPr>
            <a:picLocks noGrp="1" noChangeAspect="1"/>
          </p:cNvPicPr>
          <p:nvPr isPhoto="1"/>
        </p:nvPicPr>
        <p:blipFill rotWithShape="1"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67" t="50000" r="23542" b="9945"/>
          <a:stretch/>
        </p:blipFill>
        <p:spPr>
          <a:xfrm>
            <a:off x="1720595" y="3124439"/>
            <a:ext cx="5747005" cy="2971561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2895600" y="6107668"/>
            <a:ext cx="2964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Nina Mishra HP Labs</a:t>
            </a:r>
          </a:p>
        </p:txBody>
      </p:sp>
    </p:spTree>
    <p:extLst>
      <p:ext uri="{BB962C8B-B14F-4D97-AF65-F5344CB8AC3E}">
        <p14:creationId xmlns:p14="http://schemas.microsoft.com/office/powerpoint/2010/main" val="2621773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Last lecture: Naïve Bayes</a:t>
            </a:r>
          </a:p>
        </p:txBody>
      </p:sp>
      <p:pic>
        <p:nvPicPr>
          <p:cNvPr id="5" name="Inhaltsplatzhalter 4" descr="naive_bayes_bargraph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rcRect l="-228" r="-22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4287582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 of clustering: Astronomy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SkyCat</a:t>
            </a:r>
            <a:r>
              <a:rPr lang="en-US" dirty="0"/>
              <a:t> clustered sky objects into stars, galaxies, quasars, etc. based on radiation emitted in different spectrum bands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1083" y="2362200"/>
            <a:ext cx="5570317" cy="3810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895600" y="6107668"/>
            <a:ext cx="2964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Nina Mishra HP Labs</a:t>
            </a:r>
          </a:p>
        </p:txBody>
      </p:sp>
    </p:spTree>
    <p:extLst>
      <p:ext uri="{BB962C8B-B14F-4D97-AF65-F5344CB8AC3E}">
        <p14:creationId xmlns:p14="http://schemas.microsoft.com/office/powerpoint/2010/main" val="38163582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 of clustering: Image segmentation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Find interesting “objects” in images to focus attention on</a:t>
            </a:r>
          </a:p>
        </p:txBody>
      </p:sp>
      <p:pic>
        <p:nvPicPr>
          <p:cNvPr id="4" name="Grafik 3" descr="kmeans_Seite_05"/>
          <p:cNvPicPr>
            <a:picLocks noGrp="1" noChangeAspect="1"/>
          </p:cNvPicPr>
          <p:nvPr isPhoto="1"/>
        </p:nvPicPr>
        <p:blipFill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58" t="32098" r="12083" b="4351"/>
          <a:stretch/>
        </p:blipFill>
        <p:spPr>
          <a:xfrm>
            <a:off x="838200" y="2286001"/>
            <a:ext cx="7219950" cy="40576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739953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 of clustering: Data organization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Store database records according to clusters for efficient retrieval</a:t>
            </a:r>
          </a:p>
        </p:txBody>
      </p:sp>
      <p:pic>
        <p:nvPicPr>
          <p:cNvPr id="5" name="Grafik 4" descr="kmeans_Seite_06"/>
          <p:cNvPicPr>
            <a:picLocks noGrp="1" noChangeAspect="1"/>
          </p:cNvPicPr>
          <p:nvPr isPhoto="1"/>
        </p:nvPicPr>
        <p:blipFill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17" t="23169" r="16875" b="4300"/>
          <a:stretch/>
        </p:blipFill>
        <p:spPr>
          <a:xfrm>
            <a:off x="1999242" y="2514600"/>
            <a:ext cx="4706358" cy="356235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650258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 of clustering: Customer groups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Online shops cluster customers based on shopping behavior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975" t="39807" r="695" b="33871"/>
          <a:stretch/>
        </p:blipFill>
        <p:spPr>
          <a:xfrm>
            <a:off x="367937" y="2819400"/>
            <a:ext cx="8395063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0555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Clustering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Process of organizing objects into groups whose members are similar</a:t>
            </a:r>
          </a:p>
          <a:p>
            <a:pPr lvl="1"/>
            <a:r>
              <a:rPr lang="en-US" dirty="0"/>
              <a:t>objects within a cluster should be more similar to each other than to objects in a different cluster</a:t>
            </a:r>
          </a:p>
          <a:p>
            <a:pPr lvl="1"/>
            <a:r>
              <a:rPr lang="en-US" dirty="0"/>
              <a:t>clustering needs a similarity function, defined over features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Clustering is unsupervised</a:t>
            </a:r>
          </a:p>
          <a:p>
            <a:pPr lvl="1"/>
            <a:r>
              <a:rPr lang="en-US" dirty="0"/>
              <a:t>there is no target classification</a:t>
            </a:r>
          </a:p>
          <a:p>
            <a:pPr lvl="1"/>
            <a:r>
              <a:rPr lang="en-US" dirty="0"/>
              <a:t>finds the ‘natural’ order of things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There is a very wide variety of clustering algorithms:</a:t>
            </a:r>
          </a:p>
          <a:p>
            <a:pPr lvl="1"/>
            <a:r>
              <a:rPr lang="en-US" dirty="0"/>
              <a:t>k-means: popular, simple, quick</a:t>
            </a:r>
          </a:p>
          <a:p>
            <a:pPr lvl="1"/>
            <a:r>
              <a:rPr lang="en-US" dirty="0"/>
              <a:t>graph clustering methods</a:t>
            </a:r>
          </a:p>
        </p:txBody>
      </p:sp>
    </p:spTree>
    <p:extLst>
      <p:ext uri="{BB962C8B-B14F-4D97-AF65-F5344CB8AC3E}">
        <p14:creationId xmlns:p14="http://schemas.microsoft.com/office/powerpoint/2010/main" val="3827329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Kinds of clustering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Partitioning / hard clustering / exclusive clustering</a:t>
            </a:r>
          </a:p>
          <a:p>
            <a:pPr lvl="1"/>
            <a:r>
              <a:rPr lang="en-US" dirty="0"/>
              <a:t>every object belongs to </a:t>
            </a:r>
            <a:r>
              <a:rPr lang="en-US"/>
              <a:t>exactly one </a:t>
            </a:r>
            <a:r>
              <a:rPr lang="en-US" dirty="0"/>
              <a:t>cluster</a:t>
            </a:r>
          </a:p>
          <a:p>
            <a:pPr lvl="1"/>
            <a:r>
              <a:rPr lang="en-US" dirty="0"/>
              <a:t>simple and flat, but the world is sometimes not that easy</a:t>
            </a:r>
          </a:p>
          <a:p>
            <a:pPr marL="0" indent="0">
              <a:buNone/>
            </a:pPr>
            <a:r>
              <a:rPr lang="en-US" b="1" dirty="0"/>
              <a:t>Soft clustering / overlapping clustering</a:t>
            </a:r>
          </a:p>
          <a:p>
            <a:pPr lvl="1"/>
            <a:r>
              <a:rPr lang="en-US" dirty="0"/>
              <a:t>every object belongs to at least one cluster</a:t>
            </a:r>
          </a:p>
          <a:p>
            <a:pPr lvl="1"/>
            <a:r>
              <a:rPr lang="en-US" dirty="0"/>
              <a:t>still flat, but accounts for in-between objects</a:t>
            </a:r>
          </a:p>
          <a:p>
            <a:pPr marL="0" indent="0">
              <a:buNone/>
            </a:pPr>
            <a:r>
              <a:rPr lang="en-US" b="1" dirty="0"/>
              <a:t>Hierarchical clustering</a:t>
            </a:r>
          </a:p>
          <a:p>
            <a:pPr lvl="1"/>
            <a:r>
              <a:rPr lang="en-US" dirty="0"/>
              <a:t>clusters are contained in each other</a:t>
            </a:r>
          </a:p>
          <a:p>
            <a:pPr lvl="1"/>
            <a:r>
              <a:rPr lang="en-US" dirty="0"/>
              <a:t>adds a lot of structure</a:t>
            </a:r>
          </a:p>
          <a:p>
            <a:pPr lvl="1"/>
            <a:r>
              <a:rPr lang="en-US" dirty="0"/>
              <a:t>when to stop / what granularity to consider?</a:t>
            </a:r>
          </a:p>
          <a:p>
            <a:pPr marL="0" indent="0">
              <a:buNone/>
            </a:pPr>
            <a:r>
              <a:rPr lang="en-US" b="1" dirty="0"/>
              <a:t>Probabilistic clustering</a:t>
            </a:r>
          </a:p>
          <a:p>
            <a:pPr lvl="1"/>
            <a:r>
              <a:rPr lang="en-US" dirty="0"/>
              <a:t>each object gets assigned a distribution over clusters </a:t>
            </a:r>
          </a:p>
          <a:p>
            <a:pPr lvl="1"/>
            <a:r>
              <a:rPr lang="en-US" dirty="0"/>
              <a:t>very expressive</a:t>
            </a:r>
          </a:p>
          <a:p>
            <a:pPr lvl="1"/>
            <a:r>
              <a:rPr lang="en-US" dirty="0"/>
              <a:t>usually expensive to compute</a:t>
            </a:r>
          </a:p>
        </p:txBody>
      </p:sp>
    </p:spTree>
    <p:extLst>
      <p:ext uri="{BB962C8B-B14F-4D97-AF65-F5344CB8AC3E}">
        <p14:creationId xmlns:p14="http://schemas.microsoft.com/office/powerpoint/2010/main" val="3102929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0" name="Rectangle 4"/>
          <p:cNvSpPr>
            <a:spLocks noChangeArrowheads="1"/>
          </p:cNvSpPr>
          <p:nvPr/>
        </p:nvSpPr>
        <p:spPr bwMode="auto">
          <a:xfrm>
            <a:off x="1535112" y="2971800"/>
            <a:ext cx="6237288" cy="533400"/>
          </a:xfrm>
          <a:prstGeom prst="rect">
            <a:avLst/>
          </a:prstGeom>
          <a:solidFill>
            <a:srgbClr val="F8F8F8"/>
          </a:solidFill>
          <a:ln w="9525">
            <a:noFill/>
            <a:round/>
            <a:headEnd/>
            <a:tailEnd/>
          </a:ln>
        </p:spPr>
        <p:txBody>
          <a:bodyPr lIns="72000" tIns="86112" rIns="72000" bIns="72000" anchor="ctr"/>
          <a:lstStyle/>
          <a:p>
            <a:pPr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</a:pPr>
            <a:r>
              <a:rPr lang="en-US" sz="2000" b="1" dirty="0">
                <a:solidFill>
                  <a:srgbClr val="000000"/>
                </a:solidFill>
              </a:rPr>
              <a:t>Clustering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Outline</a:t>
            </a:r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1905000" y="3610100"/>
            <a:ext cx="5856288" cy="533400"/>
          </a:xfrm>
          <a:prstGeom prst="rect">
            <a:avLst/>
          </a:prstGeom>
          <a:solidFill>
            <a:srgbClr val="B90F22"/>
          </a:solidFill>
          <a:ln w="9525">
            <a:noFill/>
            <a:round/>
            <a:headEnd/>
            <a:tailEnd/>
          </a:ln>
        </p:spPr>
        <p:txBody>
          <a:bodyPr lIns="72000" tIns="86112" rIns="72000" bIns="72000" anchor="ctr"/>
          <a:lstStyle/>
          <a:p>
            <a:pPr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</a:pPr>
            <a:r>
              <a:rPr lang="en-US" sz="2000" b="1" dirty="0">
                <a:solidFill>
                  <a:schemeClr val="bg1"/>
                </a:solidFill>
              </a:rPr>
              <a:t>k-means clustering</a:t>
            </a:r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1894490" y="4267200"/>
            <a:ext cx="5856288" cy="533400"/>
          </a:xfrm>
          <a:prstGeom prst="rect">
            <a:avLst/>
          </a:prstGeom>
          <a:solidFill>
            <a:srgbClr val="F8F8F8"/>
          </a:solidFill>
          <a:ln w="9525">
            <a:noFill/>
            <a:round/>
            <a:headEnd/>
            <a:tailEnd/>
          </a:ln>
        </p:spPr>
        <p:txBody>
          <a:bodyPr lIns="72000" tIns="86112" rIns="72000" bIns="72000" anchor="ctr"/>
          <a:lstStyle/>
          <a:p>
            <a:pPr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</a:pPr>
            <a:r>
              <a:rPr lang="en-US" sz="2000" b="1" dirty="0">
                <a:solidFill>
                  <a:srgbClr val="000000"/>
                </a:solidFill>
              </a:rPr>
              <a:t>Graph clustering</a:t>
            </a: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1535112" y="4953000"/>
            <a:ext cx="6237288" cy="533400"/>
          </a:xfrm>
          <a:prstGeom prst="rect">
            <a:avLst/>
          </a:prstGeom>
          <a:solidFill>
            <a:srgbClr val="F8F8F8"/>
          </a:solidFill>
          <a:ln w="9525">
            <a:noFill/>
            <a:round/>
            <a:headEnd/>
            <a:tailEnd/>
          </a:ln>
        </p:spPr>
        <p:txBody>
          <a:bodyPr lIns="72000" tIns="86112" rIns="72000" bIns="72000" anchor="ctr"/>
          <a:lstStyle/>
          <a:p>
            <a:pPr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</a:pPr>
            <a:r>
              <a:rPr lang="en-US" sz="2000" b="1" dirty="0">
                <a:solidFill>
                  <a:srgbClr val="000000"/>
                </a:solidFill>
              </a:rPr>
              <a:t>Reinforcement Learning</a:t>
            </a:r>
          </a:p>
        </p:txBody>
      </p:sp>
    </p:spTree>
    <p:extLst>
      <p:ext uri="{BB962C8B-B14F-4D97-AF65-F5344CB8AC3E}">
        <p14:creationId xmlns:p14="http://schemas.microsoft.com/office/powerpoint/2010/main" val="129054010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K-means example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895600" y="4419600"/>
            <a:ext cx="5995988" cy="173355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Convergence: cluster assignments do not change</a:t>
            </a:r>
          </a:p>
          <a:p>
            <a:pPr marL="0" indent="0">
              <a:buNone/>
            </a:pPr>
            <a:r>
              <a:rPr lang="en-US" dirty="0"/>
              <a:t>Complexity: O(n) with </a:t>
            </a:r>
          </a:p>
          <a:p>
            <a:pPr lvl="1"/>
            <a:r>
              <a:rPr lang="en-US" dirty="0"/>
              <a:t>k number of clusters</a:t>
            </a:r>
          </a:p>
          <a:p>
            <a:pPr lvl="1"/>
            <a:r>
              <a:rPr lang="en-US" dirty="0"/>
              <a:t>n number of objects</a:t>
            </a:r>
          </a:p>
          <a:p>
            <a:pPr lvl="1"/>
            <a:r>
              <a:rPr lang="en-US" dirty="0" err="1"/>
              <a:t>i</a:t>
            </a:r>
            <a:r>
              <a:rPr lang="en-US" dirty="0"/>
              <a:t> number of iterations</a:t>
            </a:r>
          </a:p>
          <a:p>
            <a:pPr lvl="1"/>
            <a:r>
              <a:rPr lang="en-US" dirty="0"/>
              <a:t>n &gt;&gt; k  AND n &gt;&gt; </a:t>
            </a:r>
            <a:r>
              <a:rPr lang="en-US" dirty="0" err="1"/>
              <a:t>i</a:t>
            </a:r>
            <a:endParaRPr lang="en-US" dirty="0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501841"/>
            <a:ext cx="2613232" cy="25908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2810" y="1503637"/>
            <a:ext cx="2550821" cy="2611163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0854" y="1538767"/>
            <a:ext cx="2520778" cy="2553874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3526" y="4191000"/>
            <a:ext cx="2392406" cy="2226650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457200" y="6019801"/>
            <a:ext cx="1905000" cy="3048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2">
                    <a:lumMod val="75000"/>
                  </a:schemeClr>
                </a:solidFill>
              </a:rPr>
              <a:t>convergence</a:t>
            </a:r>
          </a:p>
        </p:txBody>
      </p:sp>
    </p:spTree>
    <p:extLst>
      <p:ext uri="{BB962C8B-B14F-4D97-AF65-F5344CB8AC3E}">
        <p14:creationId xmlns:p14="http://schemas.microsoft.com/office/powerpoint/2010/main" val="3048034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34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K-means clustering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Input</a:t>
            </a:r>
            <a:r>
              <a:rPr lang="en-US" dirty="0"/>
              <a:t>: feature vectors of objects</a:t>
            </a:r>
          </a:p>
          <a:p>
            <a:pPr marL="0" indent="0">
              <a:buNone/>
            </a:pPr>
            <a:r>
              <a:rPr lang="en-US" b="1" dirty="0"/>
              <a:t>Input parameter: </a:t>
            </a:r>
            <a:r>
              <a:rPr lang="en-US" dirty="0"/>
              <a:t>k = number of clusters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Required: similarity/distance function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Algorithm:</a:t>
            </a:r>
          </a:p>
          <a:p>
            <a:pPr lvl="1"/>
            <a:r>
              <a:rPr lang="en-US" dirty="0"/>
              <a:t>choose k random points as initial centroids</a:t>
            </a:r>
          </a:p>
          <a:p>
            <a:pPr lvl="1"/>
            <a:r>
              <a:rPr lang="en-US" dirty="0"/>
              <a:t>repeat until convergence</a:t>
            </a:r>
          </a:p>
          <a:p>
            <a:pPr lvl="2"/>
            <a:r>
              <a:rPr lang="en-US" dirty="0"/>
              <a:t>assign each object to its closest centroid: k clusters</a:t>
            </a:r>
          </a:p>
          <a:p>
            <a:pPr lvl="2"/>
            <a:r>
              <a:rPr lang="en-US" dirty="0"/>
              <a:t>compute new centroid per cluster: average point</a:t>
            </a:r>
          </a:p>
        </p:txBody>
      </p:sp>
      <p:pic>
        <p:nvPicPr>
          <p:cNvPr id="2" name="Bild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637507"/>
            <a:ext cx="2637474" cy="234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5733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k-means example</a:t>
            </a:r>
          </a:p>
        </p:txBody>
      </p:sp>
      <p:pic>
        <p:nvPicPr>
          <p:cNvPr id="9" name="Inhaltsplatzhalter 4" descr="042607clustering_Seite_17"/>
          <p:cNvPicPr>
            <a:picLocks noChangeAspect="1"/>
          </p:cNvPicPr>
          <p:nvPr isPhoto="1"/>
        </p:nvPicPr>
        <p:blipFill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74" t="10394" r="21920" b="58546"/>
          <a:stretch/>
        </p:blipFill>
        <p:spPr bwMode="auto">
          <a:xfrm>
            <a:off x="1524000" y="1676400"/>
            <a:ext cx="5887253" cy="45328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2274034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Line 4"/>
          <p:cNvSpPr>
            <a:spLocks noChangeShapeType="1"/>
          </p:cNvSpPr>
          <p:nvPr/>
        </p:nvSpPr>
        <p:spPr bwMode="auto">
          <a:xfrm rot="-3472419">
            <a:off x="1239838" y="4076700"/>
            <a:ext cx="5410200" cy="0"/>
          </a:xfrm>
          <a:prstGeom prst="line">
            <a:avLst/>
          </a:prstGeom>
          <a:noFill/>
          <a:ln w="36195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1267" name="Line 5"/>
          <p:cNvSpPr>
            <a:spLocks noChangeShapeType="1"/>
          </p:cNvSpPr>
          <p:nvPr/>
        </p:nvSpPr>
        <p:spPr bwMode="auto">
          <a:xfrm rot="-3472419">
            <a:off x="1163638" y="4076700"/>
            <a:ext cx="5562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1279" name="Line 17"/>
          <p:cNvSpPr>
            <a:spLocks noChangeShapeType="1"/>
          </p:cNvSpPr>
          <p:nvPr/>
        </p:nvSpPr>
        <p:spPr bwMode="auto">
          <a:xfrm>
            <a:off x="2590800" y="2209800"/>
            <a:ext cx="0" cy="3505200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1280" name="Line 18"/>
          <p:cNvSpPr>
            <a:spLocks noChangeShapeType="1"/>
          </p:cNvSpPr>
          <p:nvPr/>
        </p:nvSpPr>
        <p:spPr bwMode="auto">
          <a:xfrm flipV="1">
            <a:off x="2438400" y="5562600"/>
            <a:ext cx="3657600" cy="0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1281" name="Oval 19"/>
          <p:cNvSpPr>
            <a:spLocks noChangeAspect="1" noChangeArrowheads="1"/>
          </p:cNvSpPr>
          <p:nvPr/>
        </p:nvSpPr>
        <p:spPr bwMode="auto">
          <a:xfrm>
            <a:off x="3717925" y="5032375"/>
            <a:ext cx="60325" cy="476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282" name="Oval 20"/>
          <p:cNvSpPr>
            <a:spLocks noChangeAspect="1" noChangeArrowheads="1"/>
          </p:cNvSpPr>
          <p:nvPr/>
        </p:nvSpPr>
        <p:spPr bwMode="auto">
          <a:xfrm>
            <a:off x="2486025" y="3903663"/>
            <a:ext cx="60325" cy="4762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283" name="Oval 21"/>
          <p:cNvSpPr>
            <a:spLocks noChangeAspect="1" noChangeArrowheads="1"/>
          </p:cNvSpPr>
          <p:nvPr/>
        </p:nvSpPr>
        <p:spPr bwMode="auto">
          <a:xfrm>
            <a:off x="4340225" y="2814638"/>
            <a:ext cx="60325" cy="4762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284" name="Oval 22"/>
          <p:cNvSpPr>
            <a:spLocks noChangeAspect="1" noChangeArrowheads="1"/>
          </p:cNvSpPr>
          <p:nvPr/>
        </p:nvSpPr>
        <p:spPr bwMode="auto">
          <a:xfrm>
            <a:off x="4403725" y="3635375"/>
            <a:ext cx="60325" cy="476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285" name="Oval 23"/>
          <p:cNvSpPr>
            <a:spLocks noChangeAspect="1" noChangeArrowheads="1"/>
          </p:cNvSpPr>
          <p:nvPr/>
        </p:nvSpPr>
        <p:spPr bwMode="auto">
          <a:xfrm>
            <a:off x="3409950" y="2663825"/>
            <a:ext cx="60325" cy="508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286" name="Oval 24"/>
          <p:cNvSpPr>
            <a:spLocks noChangeAspect="1" noChangeArrowheads="1"/>
          </p:cNvSpPr>
          <p:nvPr/>
        </p:nvSpPr>
        <p:spPr bwMode="auto">
          <a:xfrm>
            <a:off x="3886200" y="3733800"/>
            <a:ext cx="53975" cy="4762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287" name="Oval 25"/>
          <p:cNvSpPr>
            <a:spLocks noChangeAspect="1" noChangeArrowheads="1"/>
          </p:cNvSpPr>
          <p:nvPr/>
        </p:nvSpPr>
        <p:spPr bwMode="auto">
          <a:xfrm>
            <a:off x="3048000" y="3124200"/>
            <a:ext cx="60325" cy="58738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288" name="Oval 26"/>
          <p:cNvSpPr>
            <a:spLocks noChangeAspect="1" noChangeArrowheads="1"/>
          </p:cNvSpPr>
          <p:nvPr/>
        </p:nvSpPr>
        <p:spPr bwMode="auto">
          <a:xfrm>
            <a:off x="5105400" y="4114800"/>
            <a:ext cx="60325" cy="508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289" name="Oval 27"/>
          <p:cNvSpPr>
            <a:spLocks noChangeAspect="1" noChangeArrowheads="1"/>
          </p:cNvSpPr>
          <p:nvPr/>
        </p:nvSpPr>
        <p:spPr bwMode="auto">
          <a:xfrm rot="-1118274">
            <a:off x="3887788" y="4443413"/>
            <a:ext cx="53975" cy="476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290" name="Oval 28"/>
          <p:cNvSpPr>
            <a:spLocks noChangeAspect="1" noChangeArrowheads="1"/>
          </p:cNvSpPr>
          <p:nvPr/>
        </p:nvSpPr>
        <p:spPr bwMode="auto">
          <a:xfrm rot="-1118274">
            <a:off x="6003925" y="3228975"/>
            <a:ext cx="60325" cy="508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291" name="Oval 29"/>
          <p:cNvSpPr>
            <a:spLocks noChangeAspect="1" noChangeArrowheads="1"/>
          </p:cNvSpPr>
          <p:nvPr/>
        </p:nvSpPr>
        <p:spPr bwMode="auto">
          <a:xfrm rot="-1118274">
            <a:off x="5295900" y="4545013"/>
            <a:ext cx="60325" cy="508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292" name="Oval 30"/>
          <p:cNvSpPr>
            <a:spLocks noChangeAspect="1" noChangeArrowheads="1"/>
          </p:cNvSpPr>
          <p:nvPr/>
        </p:nvSpPr>
        <p:spPr bwMode="auto">
          <a:xfrm rot="-1118274">
            <a:off x="3124200" y="2667000"/>
            <a:ext cx="60325" cy="508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293" name="Oval 31"/>
          <p:cNvSpPr>
            <a:spLocks noChangeAspect="1" noChangeArrowheads="1"/>
          </p:cNvSpPr>
          <p:nvPr/>
        </p:nvSpPr>
        <p:spPr bwMode="auto">
          <a:xfrm rot="-1118274">
            <a:off x="4711700" y="3584575"/>
            <a:ext cx="60325" cy="508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294" name="Oval 32"/>
          <p:cNvSpPr>
            <a:spLocks noChangeAspect="1" noChangeArrowheads="1"/>
          </p:cNvSpPr>
          <p:nvPr/>
        </p:nvSpPr>
        <p:spPr bwMode="auto">
          <a:xfrm rot="-1118274">
            <a:off x="5867400" y="4495800"/>
            <a:ext cx="60325" cy="476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295" name="Oval 33"/>
          <p:cNvSpPr>
            <a:spLocks noChangeAspect="1" noChangeArrowheads="1"/>
          </p:cNvSpPr>
          <p:nvPr/>
        </p:nvSpPr>
        <p:spPr bwMode="auto">
          <a:xfrm rot="-1118274">
            <a:off x="3114675" y="3640138"/>
            <a:ext cx="60325" cy="4762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296" name="Oval 34"/>
          <p:cNvSpPr>
            <a:spLocks noChangeAspect="1" noChangeArrowheads="1"/>
          </p:cNvSpPr>
          <p:nvPr/>
        </p:nvSpPr>
        <p:spPr bwMode="auto">
          <a:xfrm rot="5895381">
            <a:off x="3867150" y="3057525"/>
            <a:ext cx="47625" cy="5397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297" name="Oval 35"/>
          <p:cNvSpPr>
            <a:spLocks noChangeAspect="1" noChangeArrowheads="1"/>
          </p:cNvSpPr>
          <p:nvPr/>
        </p:nvSpPr>
        <p:spPr bwMode="auto">
          <a:xfrm rot="5895381">
            <a:off x="4136231" y="5242719"/>
            <a:ext cx="55563" cy="603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298" name="Oval 36"/>
          <p:cNvSpPr>
            <a:spLocks noChangeAspect="1" noChangeArrowheads="1"/>
          </p:cNvSpPr>
          <p:nvPr/>
        </p:nvSpPr>
        <p:spPr bwMode="auto">
          <a:xfrm rot="5895381">
            <a:off x="3114675" y="4098925"/>
            <a:ext cx="47625" cy="6032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299" name="Oval 37"/>
          <p:cNvSpPr>
            <a:spLocks noChangeAspect="1" noChangeArrowheads="1"/>
          </p:cNvSpPr>
          <p:nvPr/>
        </p:nvSpPr>
        <p:spPr bwMode="auto">
          <a:xfrm rot="5895381">
            <a:off x="4343400" y="2393950"/>
            <a:ext cx="47625" cy="5397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300" name="Oval 38"/>
          <p:cNvSpPr>
            <a:spLocks noChangeAspect="1" noChangeArrowheads="1"/>
          </p:cNvSpPr>
          <p:nvPr/>
        </p:nvSpPr>
        <p:spPr bwMode="auto">
          <a:xfrm rot="5895381">
            <a:off x="5304632" y="4144169"/>
            <a:ext cx="58737" cy="603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301" name="Oval 39"/>
          <p:cNvSpPr>
            <a:spLocks noChangeAspect="1" noChangeArrowheads="1"/>
          </p:cNvSpPr>
          <p:nvPr/>
        </p:nvSpPr>
        <p:spPr bwMode="auto">
          <a:xfrm rot="5895381">
            <a:off x="4370388" y="4079875"/>
            <a:ext cx="47625" cy="5397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302" name="Oval 40"/>
          <p:cNvSpPr>
            <a:spLocks noChangeAspect="1" noChangeArrowheads="1"/>
          </p:cNvSpPr>
          <p:nvPr/>
        </p:nvSpPr>
        <p:spPr bwMode="auto">
          <a:xfrm rot="5895381">
            <a:off x="5619750" y="3365500"/>
            <a:ext cx="47625" cy="5397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303" name="Oval 41"/>
          <p:cNvSpPr>
            <a:spLocks noChangeAspect="1" noChangeArrowheads="1"/>
          </p:cNvSpPr>
          <p:nvPr/>
        </p:nvSpPr>
        <p:spPr bwMode="auto">
          <a:xfrm rot="5895381">
            <a:off x="3087688" y="2346325"/>
            <a:ext cx="47625" cy="6032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304" name="Oval 42"/>
          <p:cNvSpPr>
            <a:spLocks noChangeAspect="1" noChangeArrowheads="1"/>
          </p:cNvSpPr>
          <p:nvPr/>
        </p:nvSpPr>
        <p:spPr bwMode="auto">
          <a:xfrm rot="5895381">
            <a:off x="5260975" y="3273425"/>
            <a:ext cx="47625" cy="5397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305" name="Oval 43"/>
          <p:cNvSpPr>
            <a:spLocks noChangeAspect="1" noChangeArrowheads="1"/>
          </p:cNvSpPr>
          <p:nvPr/>
        </p:nvSpPr>
        <p:spPr bwMode="auto">
          <a:xfrm rot="5895381">
            <a:off x="5117307" y="4718844"/>
            <a:ext cx="58737" cy="5397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306" name="Oval 44"/>
          <p:cNvSpPr>
            <a:spLocks noChangeAspect="1" noChangeArrowheads="1"/>
          </p:cNvSpPr>
          <p:nvPr/>
        </p:nvSpPr>
        <p:spPr bwMode="auto">
          <a:xfrm rot="4777107">
            <a:off x="3498057" y="3534569"/>
            <a:ext cx="58737" cy="6032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307" name="Oval 45"/>
          <p:cNvSpPr>
            <a:spLocks noChangeAspect="1" noChangeArrowheads="1"/>
          </p:cNvSpPr>
          <p:nvPr/>
        </p:nvSpPr>
        <p:spPr bwMode="auto">
          <a:xfrm rot="4777107">
            <a:off x="4651375" y="5254625"/>
            <a:ext cx="47625" cy="5397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308" name="Oval 46"/>
          <p:cNvSpPr>
            <a:spLocks noChangeAspect="1" noChangeArrowheads="1"/>
          </p:cNvSpPr>
          <p:nvPr/>
        </p:nvSpPr>
        <p:spPr bwMode="auto">
          <a:xfrm rot="4777107">
            <a:off x="4346575" y="4873625"/>
            <a:ext cx="47625" cy="5397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309" name="Oval 47"/>
          <p:cNvSpPr>
            <a:spLocks noChangeAspect="1" noChangeArrowheads="1"/>
          </p:cNvSpPr>
          <p:nvPr/>
        </p:nvSpPr>
        <p:spPr bwMode="auto">
          <a:xfrm rot="4777107">
            <a:off x="2817019" y="3736181"/>
            <a:ext cx="58738" cy="5397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310" name="Oval 48"/>
          <p:cNvSpPr>
            <a:spLocks noChangeAspect="1" noChangeArrowheads="1"/>
          </p:cNvSpPr>
          <p:nvPr/>
        </p:nvSpPr>
        <p:spPr bwMode="auto">
          <a:xfrm rot="4777107">
            <a:off x="3713163" y="2776537"/>
            <a:ext cx="50800" cy="5397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311" name="Oval 49"/>
          <p:cNvSpPr>
            <a:spLocks noChangeAspect="1" noChangeArrowheads="1"/>
          </p:cNvSpPr>
          <p:nvPr/>
        </p:nvSpPr>
        <p:spPr bwMode="auto">
          <a:xfrm rot="4777107">
            <a:off x="4356101" y="4364037"/>
            <a:ext cx="50800" cy="603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312" name="Oval 50"/>
          <p:cNvSpPr>
            <a:spLocks noChangeAspect="1" noChangeArrowheads="1"/>
          </p:cNvSpPr>
          <p:nvPr/>
        </p:nvSpPr>
        <p:spPr bwMode="auto">
          <a:xfrm rot="4777107">
            <a:off x="2504282" y="3082131"/>
            <a:ext cx="58738" cy="6032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313" name="Oval 51"/>
          <p:cNvSpPr>
            <a:spLocks noChangeAspect="1" noChangeArrowheads="1"/>
          </p:cNvSpPr>
          <p:nvPr/>
        </p:nvSpPr>
        <p:spPr bwMode="auto">
          <a:xfrm rot="4777107">
            <a:off x="3937794" y="5049044"/>
            <a:ext cx="55563" cy="603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314" name="Oval 52"/>
          <p:cNvSpPr>
            <a:spLocks noChangeAspect="1" noChangeArrowheads="1"/>
          </p:cNvSpPr>
          <p:nvPr/>
        </p:nvSpPr>
        <p:spPr bwMode="auto">
          <a:xfrm rot="4777107">
            <a:off x="5303838" y="4756150"/>
            <a:ext cx="50800" cy="603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315" name="Text Box 53"/>
          <p:cNvSpPr txBox="1">
            <a:spLocks noChangeArrowheads="1"/>
          </p:cNvSpPr>
          <p:nvPr/>
        </p:nvSpPr>
        <p:spPr bwMode="auto">
          <a:xfrm>
            <a:off x="5486400" y="1676400"/>
            <a:ext cx="3200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>
                <a:schemeClr val="tx1"/>
              </a:buClr>
            </a:pPr>
            <a:r>
              <a:rPr lang="en-US" altLang="zh-CN" sz="2000" b="1" i="1" dirty="0">
                <a:latin typeface="Tahoma" pitchFamily="34" charset="0"/>
              </a:rPr>
              <a:t>f</a:t>
            </a:r>
            <a:r>
              <a:rPr lang="en-US" altLang="zh-CN" sz="2000" i="1" dirty="0">
                <a:latin typeface="Tahoma" pitchFamily="34" charset="0"/>
              </a:rPr>
              <a:t>(</a:t>
            </a:r>
            <a:r>
              <a:rPr lang="en-US" altLang="zh-CN" sz="2000" b="1" i="1" dirty="0" err="1">
                <a:latin typeface="Tahoma" pitchFamily="34" charset="0"/>
              </a:rPr>
              <a:t>x</a:t>
            </a:r>
            <a:r>
              <a:rPr lang="en-US" altLang="zh-CN" sz="2000" i="1" dirty="0" err="1">
                <a:latin typeface="Tahoma" pitchFamily="34" charset="0"/>
              </a:rPr>
              <a:t>,</a:t>
            </a:r>
            <a:r>
              <a:rPr lang="en-US" altLang="zh-CN" sz="2000" b="1" i="1" dirty="0" err="1">
                <a:solidFill>
                  <a:srgbClr val="00CC00"/>
                </a:solidFill>
                <a:latin typeface="Tahoma" pitchFamily="34" charset="0"/>
              </a:rPr>
              <a:t>w</a:t>
            </a:r>
            <a:r>
              <a:rPr lang="en-US" altLang="zh-CN" sz="2000" i="1" dirty="0" err="1">
                <a:solidFill>
                  <a:srgbClr val="00CC00"/>
                </a:solidFill>
                <a:latin typeface="Tahoma" pitchFamily="34" charset="0"/>
              </a:rPr>
              <a:t>,b</a:t>
            </a:r>
            <a:r>
              <a:rPr lang="en-US" altLang="zh-CN" sz="2000" i="1" dirty="0">
                <a:latin typeface="Tahoma" pitchFamily="34" charset="0"/>
              </a:rPr>
              <a:t>) = sign(</a:t>
            </a:r>
            <a:r>
              <a:rPr lang="en-US" altLang="zh-CN" sz="2000" b="1" i="1" dirty="0">
                <a:solidFill>
                  <a:srgbClr val="00CC00"/>
                </a:solidFill>
                <a:latin typeface="Tahoma" pitchFamily="34" charset="0"/>
              </a:rPr>
              <a:t>w</a:t>
            </a:r>
            <a:r>
              <a:rPr lang="en-US" altLang="zh-CN" sz="2000" b="1" i="1" dirty="0">
                <a:latin typeface="Tahoma" pitchFamily="34" charset="0"/>
              </a:rPr>
              <a:t> x</a:t>
            </a:r>
            <a:r>
              <a:rPr lang="en-US" altLang="zh-CN" sz="2000" i="1" dirty="0">
                <a:solidFill>
                  <a:srgbClr val="00CC00"/>
                </a:solidFill>
                <a:latin typeface="Tahoma" pitchFamily="34" charset="0"/>
              </a:rPr>
              <a:t> </a:t>
            </a:r>
            <a:r>
              <a:rPr lang="en-US" altLang="zh-CN" sz="2000" i="1" dirty="0">
                <a:latin typeface="Tahoma" pitchFamily="34" charset="0"/>
              </a:rPr>
              <a:t>+ </a:t>
            </a:r>
            <a:r>
              <a:rPr lang="en-US" altLang="zh-CN" sz="2000" i="1" dirty="0">
                <a:solidFill>
                  <a:srgbClr val="00CC00"/>
                </a:solidFill>
                <a:latin typeface="Tahoma" pitchFamily="34" charset="0"/>
              </a:rPr>
              <a:t>b</a:t>
            </a:r>
            <a:r>
              <a:rPr lang="en-US" altLang="zh-CN" sz="2000" i="1" dirty="0">
                <a:latin typeface="Tahoma" pitchFamily="34" charset="0"/>
              </a:rPr>
              <a:t>)</a:t>
            </a:r>
          </a:p>
        </p:txBody>
      </p:sp>
      <p:sp>
        <p:nvSpPr>
          <p:cNvPr id="11316" name="Text Box 54"/>
          <p:cNvSpPr txBox="1">
            <a:spLocks noChangeArrowheads="1"/>
          </p:cNvSpPr>
          <p:nvPr/>
        </p:nvSpPr>
        <p:spPr bwMode="auto">
          <a:xfrm>
            <a:off x="6248400" y="3200400"/>
            <a:ext cx="2438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fol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l" eaLnBrk="1" hangingPunct="1">
              <a:spcBef>
                <a:spcPct val="50000"/>
              </a:spcBef>
              <a:buClr>
                <a:schemeClr val="tx1"/>
              </a:buClr>
            </a:pPr>
            <a:endParaRPr lang="zh-CN" altLang="zh-CN" sz="2000">
              <a:latin typeface="Tahoma" pitchFamily="34" charset="0"/>
            </a:endParaRPr>
          </a:p>
        </p:txBody>
      </p:sp>
      <p:sp>
        <p:nvSpPr>
          <p:cNvPr id="11317" name="Text Box 55"/>
          <p:cNvSpPr txBox="1">
            <a:spLocks noChangeArrowheads="1"/>
          </p:cNvSpPr>
          <p:nvPr/>
        </p:nvSpPr>
        <p:spPr bwMode="auto">
          <a:xfrm>
            <a:off x="6400800" y="2286000"/>
            <a:ext cx="2743200" cy="36009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fol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l" eaLnBrk="1" hangingPunct="1">
              <a:spcBef>
                <a:spcPct val="50000"/>
              </a:spcBef>
              <a:buClr>
                <a:schemeClr val="tx1"/>
              </a:buClr>
            </a:pPr>
            <a:r>
              <a:rPr lang="en-US" altLang="zh-CN" sz="2400" dirty="0">
                <a:latin typeface="Tahoma" pitchFamily="34" charset="0"/>
              </a:rPr>
              <a:t>The </a:t>
            </a:r>
            <a:r>
              <a:rPr lang="en-US" altLang="zh-CN" sz="2400" dirty="0">
                <a:solidFill>
                  <a:srgbClr val="CC0000"/>
                </a:solidFill>
                <a:latin typeface="Tahoma" pitchFamily="34" charset="0"/>
              </a:rPr>
              <a:t>maximum margin linear classifier</a:t>
            </a:r>
            <a:r>
              <a:rPr lang="en-US" altLang="zh-CN" sz="2400" dirty="0">
                <a:latin typeface="Tahoma" pitchFamily="34" charset="0"/>
              </a:rPr>
              <a:t> is the linear classifier with the maximum margin.</a:t>
            </a:r>
          </a:p>
          <a:p>
            <a:pPr algn="l" eaLnBrk="1" hangingPunct="1">
              <a:spcBef>
                <a:spcPct val="50000"/>
              </a:spcBef>
              <a:buClr>
                <a:schemeClr val="tx1"/>
              </a:buClr>
            </a:pPr>
            <a:r>
              <a:rPr lang="en-US" altLang="zh-CN" sz="2400" dirty="0">
                <a:latin typeface="Tahoma" pitchFamily="34" charset="0"/>
              </a:rPr>
              <a:t>This is the simplest kind of SVM (called LSVM)</a:t>
            </a:r>
          </a:p>
        </p:txBody>
      </p:sp>
      <p:sp>
        <p:nvSpPr>
          <p:cNvPr id="11318" name="AutoShape 56"/>
          <p:cNvSpPr>
            <a:spLocks noChangeArrowheads="1"/>
          </p:cNvSpPr>
          <p:nvPr/>
        </p:nvSpPr>
        <p:spPr bwMode="auto">
          <a:xfrm>
            <a:off x="4441825" y="6097588"/>
            <a:ext cx="1758950" cy="381000"/>
          </a:xfrm>
          <a:prstGeom prst="wedgeRectCallout">
            <a:avLst>
              <a:gd name="adj1" fmla="val 64713"/>
              <a:gd name="adj2" fmla="val -86250"/>
            </a:avLst>
          </a:prstGeom>
          <a:solidFill>
            <a:srgbClr val="CCFFCC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Bef>
                <a:spcPct val="50000"/>
              </a:spcBef>
              <a:buClr>
                <a:schemeClr val="tx1"/>
              </a:buClr>
            </a:pPr>
            <a:r>
              <a:rPr lang="en-US" altLang="zh-CN" sz="2000">
                <a:latin typeface="Tahoma" pitchFamily="34" charset="0"/>
              </a:rPr>
              <a:t>Linear SVM</a:t>
            </a:r>
          </a:p>
        </p:txBody>
      </p:sp>
      <p:sp>
        <p:nvSpPr>
          <p:cNvPr id="243769" name="Text Box 57"/>
          <p:cNvSpPr txBox="1">
            <a:spLocks noChangeArrowheads="1"/>
          </p:cNvSpPr>
          <p:nvPr/>
        </p:nvSpPr>
        <p:spPr bwMode="auto">
          <a:xfrm>
            <a:off x="173038" y="3675063"/>
            <a:ext cx="2120900" cy="192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l" eaLnBrk="1" hangingPunct="1">
              <a:spcBef>
                <a:spcPct val="50000"/>
              </a:spcBef>
              <a:buClr>
                <a:schemeClr val="tx1"/>
              </a:buClr>
            </a:pPr>
            <a:r>
              <a:rPr lang="en-US" altLang="zh-CN" sz="2000">
                <a:solidFill>
                  <a:srgbClr val="00CC00"/>
                </a:solidFill>
                <a:latin typeface="Tahoma" pitchFamily="34" charset="0"/>
              </a:rPr>
              <a:t>Support Vectors </a:t>
            </a:r>
            <a:r>
              <a:rPr lang="en-US" altLang="zh-CN" sz="2000">
                <a:latin typeface="Tahoma" pitchFamily="34" charset="0"/>
              </a:rPr>
              <a:t>are those datapoints that the margin pushes up against</a:t>
            </a:r>
          </a:p>
        </p:txBody>
      </p:sp>
      <p:sp>
        <p:nvSpPr>
          <p:cNvPr id="243770" name="Freeform 58"/>
          <p:cNvSpPr>
            <a:spLocks/>
          </p:cNvSpPr>
          <p:nvPr/>
        </p:nvSpPr>
        <p:spPr bwMode="auto">
          <a:xfrm>
            <a:off x="2112963" y="3725863"/>
            <a:ext cx="1708150" cy="155575"/>
          </a:xfrm>
          <a:custGeom>
            <a:avLst/>
            <a:gdLst>
              <a:gd name="T0" fmla="*/ 0 w 1076"/>
              <a:gd name="T1" fmla="*/ 155575 h 98"/>
              <a:gd name="T2" fmla="*/ 165100 w 1076"/>
              <a:gd name="T3" fmla="*/ 61913 h 98"/>
              <a:gd name="T4" fmla="*/ 336550 w 1076"/>
              <a:gd name="T5" fmla="*/ 0 h 98"/>
              <a:gd name="T6" fmla="*/ 517525 w 1076"/>
              <a:gd name="T7" fmla="*/ 17463 h 98"/>
              <a:gd name="T8" fmla="*/ 612775 w 1076"/>
              <a:gd name="T9" fmla="*/ 61913 h 98"/>
              <a:gd name="T10" fmla="*/ 612775 w 1076"/>
              <a:gd name="T11" fmla="*/ 61913 h 98"/>
              <a:gd name="T12" fmla="*/ 811213 w 1076"/>
              <a:gd name="T13" fmla="*/ 130175 h 98"/>
              <a:gd name="T14" fmla="*/ 1570038 w 1076"/>
              <a:gd name="T15" fmla="*/ 87313 h 98"/>
              <a:gd name="T16" fmla="*/ 1708150 w 1076"/>
              <a:gd name="T17" fmla="*/ 69850 h 98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1076" h="98">
                <a:moveTo>
                  <a:pt x="0" y="98"/>
                </a:moveTo>
                <a:cubicBezTo>
                  <a:pt x="38" y="87"/>
                  <a:pt x="66" y="53"/>
                  <a:pt x="104" y="39"/>
                </a:cubicBezTo>
                <a:cubicBezTo>
                  <a:pt x="132" y="9"/>
                  <a:pt x="172" y="6"/>
                  <a:pt x="212" y="0"/>
                </a:cubicBezTo>
                <a:cubicBezTo>
                  <a:pt x="262" y="3"/>
                  <a:pt x="286" y="0"/>
                  <a:pt x="326" y="11"/>
                </a:cubicBezTo>
                <a:lnTo>
                  <a:pt x="386" y="39"/>
                </a:lnTo>
                <a:cubicBezTo>
                  <a:pt x="386" y="39"/>
                  <a:pt x="386" y="39"/>
                  <a:pt x="386" y="39"/>
                </a:cubicBezTo>
                <a:cubicBezTo>
                  <a:pt x="428" y="52"/>
                  <a:pt x="469" y="69"/>
                  <a:pt x="511" y="82"/>
                </a:cubicBezTo>
                <a:cubicBezTo>
                  <a:pt x="670" y="74"/>
                  <a:pt x="829" y="60"/>
                  <a:pt x="989" y="55"/>
                </a:cubicBezTo>
                <a:cubicBezTo>
                  <a:pt x="1017" y="51"/>
                  <a:pt x="1048" y="44"/>
                  <a:pt x="1076" y="44"/>
                </a:cubicBezTo>
              </a:path>
            </a:pathLst>
          </a:custGeom>
          <a:noFill/>
          <a:ln w="38100" cap="flat" cmpd="sng">
            <a:solidFill>
              <a:srgbClr val="33CC33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43771" name="Freeform 59"/>
          <p:cNvSpPr>
            <a:spLocks/>
          </p:cNvSpPr>
          <p:nvPr/>
        </p:nvSpPr>
        <p:spPr bwMode="auto">
          <a:xfrm>
            <a:off x="2079625" y="3317875"/>
            <a:ext cx="2293938" cy="485775"/>
          </a:xfrm>
          <a:custGeom>
            <a:avLst/>
            <a:gdLst>
              <a:gd name="T0" fmla="*/ 0 w 1445"/>
              <a:gd name="T1" fmla="*/ 485775 h 306"/>
              <a:gd name="T2" fmla="*/ 25400 w 1445"/>
              <a:gd name="T3" fmla="*/ 477838 h 306"/>
              <a:gd name="T4" fmla="*/ 42863 w 1445"/>
              <a:gd name="T5" fmla="*/ 425450 h 306"/>
              <a:gd name="T6" fmla="*/ 76200 w 1445"/>
              <a:gd name="T7" fmla="*/ 374650 h 306"/>
              <a:gd name="T8" fmla="*/ 198438 w 1445"/>
              <a:gd name="T9" fmla="*/ 271463 h 306"/>
              <a:gd name="T10" fmla="*/ 361950 w 1445"/>
              <a:gd name="T11" fmla="*/ 166688 h 306"/>
              <a:gd name="T12" fmla="*/ 473075 w 1445"/>
              <a:gd name="T13" fmla="*/ 115888 h 306"/>
              <a:gd name="T14" fmla="*/ 1008063 w 1445"/>
              <a:gd name="T15" fmla="*/ 3175 h 306"/>
              <a:gd name="T16" fmla="*/ 1655763 w 1445"/>
              <a:gd name="T17" fmla="*/ 28575 h 306"/>
              <a:gd name="T18" fmla="*/ 1776413 w 1445"/>
              <a:gd name="T19" fmla="*/ 63500 h 306"/>
              <a:gd name="T20" fmla="*/ 1931988 w 1445"/>
              <a:gd name="T21" fmla="*/ 133350 h 306"/>
              <a:gd name="T22" fmla="*/ 2120900 w 1445"/>
              <a:gd name="T23" fmla="*/ 209550 h 306"/>
              <a:gd name="T24" fmla="*/ 2293938 w 1445"/>
              <a:gd name="T25" fmla="*/ 261938 h 30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1445" h="306">
                <a:moveTo>
                  <a:pt x="0" y="306"/>
                </a:moveTo>
                <a:cubicBezTo>
                  <a:pt x="5" y="304"/>
                  <a:pt x="12" y="305"/>
                  <a:pt x="16" y="301"/>
                </a:cubicBezTo>
                <a:cubicBezTo>
                  <a:pt x="24" y="293"/>
                  <a:pt x="21" y="278"/>
                  <a:pt x="27" y="268"/>
                </a:cubicBezTo>
                <a:cubicBezTo>
                  <a:pt x="33" y="257"/>
                  <a:pt x="41" y="247"/>
                  <a:pt x="48" y="236"/>
                </a:cubicBezTo>
                <a:cubicBezTo>
                  <a:pt x="58" y="221"/>
                  <a:pt x="117" y="177"/>
                  <a:pt x="125" y="171"/>
                </a:cubicBezTo>
                <a:cubicBezTo>
                  <a:pt x="159" y="146"/>
                  <a:pt x="186" y="117"/>
                  <a:pt x="228" y="105"/>
                </a:cubicBezTo>
                <a:cubicBezTo>
                  <a:pt x="249" y="91"/>
                  <a:pt x="273" y="79"/>
                  <a:pt x="298" y="73"/>
                </a:cubicBezTo>
                <a:cubicBezTo>
                  <a:pt x="394" y="11"/>
                  <a:pt x="526" y="10"/>
                  <a:pt x="635" y="2"/>
                </a:cubicBezTo>
                <a:cubicBezTo>
                  <a:pt x="773" y="5"/>
                  <a:pt x="907" y="0"/>
                  <a:pt x="1043" y="18"/>
                </a:cubicBezTo>
                <a:cubicBezTo>
                  <a:pt x="1068" y="27"/>
                  <a:pt x="1093" y="34"/>
                  <a:pt x="1119" y="40"/>
                </a:cubicBezTo>
                <a:cubicBezTo>
                  <a:pt x="1150" y="63"/>
                  <a:pt x="1183" y="68"/>
                  <a:pt x="1217" y="84"/>
                </a:cubicBezTo>
                <a:cubicBezTo>
                  <a:pt x="1257" y="104"/>
                  <a:pt x="1293" y="119"/>
                  <a:pt x="1336" y="132"/>
                </a:cubicBezTo>
                <a:cubicBezTo>
                  <a:pt x="1370" y="142"/>
                  <a:pt x="1410" y="165"/>
                  <a:pt x="1445" y="165"/>
                </a:cubicBezTo>
              </a:path>
            </a:pathLst>
          </a:custGeom>
          <a:noFill/>
          <a:ln w="38100" cap="flat" cmpd="sng">
            <a:solidFill>
              <a:srgbClr val="33CC33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43772" name="Freeform 60"/>
          <p:cNvSpPr>
            <a:spLocks/>
          </p:cNvSpPr>
          <p:nvPr/>
        </p:nvSpPr>
        <p:spPr bwMode="auto">
          <a:xfrm>
            <a:off x="2105025" y="3994150"/>
            <a:ext cx="1733550" cy="449263"/>
          </a:xfrm>
          <a:custGeom>
            <a:avLst/>
            <a:gdLst>
              <a:gd name="T0" fmla="*/ 0 w 1092"/>
              <a:gd name="T1" fmla="*/ 0 h 283"/>
              <a:gd name="T2" fmla="*/ 206375 w 1092"/>
              <a:gd name="T3" fmla="*/ 85725 h 283"/>
              <a:gd name="T4" fmla="*/ 517525 w 1092"/>
              <a:gd name="T5" fmla="*/ 233363 h 283"/>
              <a:gd name="T6" fmla="*/ 630238 w 1092"/>
              <a:gd name="T7" fmla="*/ 276225 h 283"/>
              <a:gd name="T8" fmla="*/ 836613 w 1092"/>
              <a:gd name="T9" fmla="*/ 344488 h 283"/>
              <a:gd name="T10" fmla="*/ 1733550 w 1092"/>
              <a:gd name="T11" fmla="*/ 431800 h 28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092" h="283">
                <a:moveTo>
                  <a:pt x="0" y="0"/>
                </a:moveTo>
                <a:cubicBezTo>
                  <a:pt x="47" y="9"/>
                  <a:pt x="84" y="40"/>
                  <a:pt x="130" y="54"/>
                </a:cubicBezTo>
                <a:cubicBezTo>
                  <a:pt x="184" y="96"/>
                  <a:pt x="261" y="129"/>
                  <a:pt x="326" y="147"/>
                </a:cubicBezTo>
                <a:cubicBezTo>
                  <a:pt x="348" y="162"/>
                  <a:pt x="373" y="163"/>
                  <a:pt x="397" y="174"/>
                </a:cubicBezTo>
                <a:cubicBezTo>
                  <a:pt x="439" y="193"/>
                  <a:pt x="481" y="209"/>
                  <a:pt x="527" y="217"/>
                </a:cubicBezTo>
                <a:cubicBezTo>
                  <a:pt x="704" y="283"/>
                  <a:pt x="907" y="272"/>
                  <a:pt x="1092" y="272"/>
                </a:cubicBezTo>
              </a:path>
            </a:pathLst>
          </a:custGeom>
          <a:noFill/>
          <a:ln w="38100" cap="flat" cmpd="sng">
            <a:solidFill>
              <a:srgbClr val="33CC33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1323" name="Oval 63"/>
          <p:cNvSpPr>
            <a:spLocks noChangeArrowheads="1"/>
          </p:cNvSpPr>
          <p:nvPr/>
        </p:nvSpPr>
        <p:spPr bwMode="auto">
          <a:xfrm>
            <a:off x="4341813" y="3579813"/>
            <a:ext cx="152400" cy="152400"/>
          </a:xfrm>
          <a:prstGeom prst="ellipse">
            <a:avLst/>
          </a:prstGeom>
          <a:noFill/>
          <a:ln w="38100">
            <a:solidFill>
              <a:srgbClr val="33CC33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11324" name="Oval 64"/>
          <p:cNvSpPr>
            <a:spLocks noChangeArrowheads="1"/>
          </p:cNvSpPr>
          <p:nvPr/>
        </p:nvSpPr>
        <p:spPr bwMode="auto">
          <a:xfrm>
            <a:off x="3844925" y="3689350"/>
            <a:ext cx="152400" cy="152400"/>
          </a:xfrm>
          <a:prstGeom prst="ellipse">
            <a:avLst/>
          </a:prstGeom>
          <a:noFill/>
          <a:ln w="38100">
            <a:solidFill>
              <a:srgbClr val="33CC33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11325" name="Oval 65"/>
          <p:cNvSpPr>
            <a:spLocks noChangeArrowheads="1"/>
          </p:cNvSpPr>
          <p:nvPr/>
        </p:nvSpPr>
        <p:spPr bwMode="auto">
          <a:xfrm>
            <a:off x="3833813" y="4384675"/>
            <a:ext cx="152400" cy="152400"/>
          </a:xfrm>
          <a:prstGeom prst="ellipse">
            <a:avLst/>
          </a:prstGeom>
          <a:noFill/>
          <a:ln w="38100">
            <a:solidFill>
              <a:srgbClr val="33CC33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Last </a:t>
            </a:r>
            <a:r>
              <a:rPr lang="de-DE" dirty="0" err="1"/>
              <a:t>lecture</a:t>
            </a:r>
            <a:r>
              <a:rPr lang="de-DE" dirty="0"/>
              <a:t>: Support </a:t>
            </a:r>
            <a:r>
              <a:rPr lang="de-DE" dirty="0" err="1"/>
              <a:t>vector</a:t>
            </a:r>
            <a:r>
              <a:rPr lang="de-DE" dirty="0"/>
              <a:t> </a:t>
            </a:r>
            <a:r>
              <a:rPr lang="de-DE" dirty="0" err="1"/>
              <a:t>machine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69184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k-means example</a:t>
            </a:r>
          </a:p>
        </p:txBody>
      </p:sp>
      <p:pic>
        <p:nvPicPr>
          <p:cNvPr id="5" name="Inhaltsplatzhalter 4" descr="042607clustering_Seite_18"/>
          <p:cNvPicPr>
            <a:picLocks noGrp="1" noChangeAspect="1"/>
          </p:cNvPicPr>
          <p:nvPr isPhoto="1">
            <p:ph idx="1"/>
          </p:nvPr>
        </p:nvPicPr>
        <p:blipFill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88" t="58534" r="22306" b="10405"/>
          <a:stretch/>
        </p:blipFill>
        <p:spPr>
          <a:xfrm>
            <a:off x="1447800" y="1707165"/>
            <a:ext cx="5997033" cy="461743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ounded Rectangle 3"/>
          <p:cNvSpPr/>
          <p:nvPr/>
        </p:nvSpPr>
        <p:spPr>
          <a:xfrm>
            <a:off x="2133600" y="1981200"/>
            <a:ext cx="2438400" cy="990600"/>
          </a:xfrm>
          <a:prstGeom prst="roundRect">
            <a:avLst/>
          </a:prstGeom>
          <a:solidFill>
            <a:schemeClr val="bg1"/>
          </a:solidFill>
          <a:ln w="25400">
            <a:solidFill>
              <a:srgbClr val="00339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Select three points at random for cluster means</a:t>
            </a:r>
          </a:p>
        </p:txBody>
      </p:sp>
    </p:spTree>
    <p:extLst>
      <p:ext uri="{BB962C8B-B14F-4D97-AF65-F5344CB8AC3E}">
        <p14:creationId xmlns:p14="http://schemas.microsoft.com/office/powerpoint/2010/main" val="41536061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k-means example</a:t>
            </a:r>
          </a:p>
        </p:txBody>
      </p:sp>
      <p:pic>
        <p:nvPicPr>
          <p:cNvPr id="5" name="Inhaltsplatzhalter 4" descr="042607clustering_Seite_19"/>
          <p:cNvPicPr>
            <a:picLocks noGrp="1" noChangeAspect="1"/>
          </p:cNvPicPr>
          <p:nvPr isPhoto="1">
            <p:ph idx="1"/>
          </p:nvPr>
        </p:nvPicPr>
        <p:blipFill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97" t="10593" r="21932" b="58157"/>
          <a:stretch/>
        </p:blipFill>
        <p:spPr>
          <a:xfrm>
            <a:off x="1600200" y="1698171"/>
            <a:ext cx="5791200" cy="455022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ounded Rectangle 3"/>
          <p:cNvSpPr/>
          <p:nvPr/>
        </p:nvSpPr>
        <p:spPr>
          <a:xfrm>
            <a:off x="2133600" y="1981200"/>
            <a:ext cx="2438400" cy="990600"/>
          </a:xfrm>
          <a:prstGeom prst="roundRect">
            <a:avLst/>
          </a:prstGeom>
          <a:solidFill>
            <a:schemeClr val="bg1"/>
          </a:solidFill>
          <a:ln w="25400">
            <a:solidFill>
              <a:srgbClr val="00339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Then update them using the estimate</a:t>
            </a:r>
          </a:p>
        </p:txBody>
      </p:sp>
    </p:spTree>
    <p:extLst>
      <p:ext uri="{BB962C8B-B14F-4D97-AF65-F5344CB8AC3E}">
        <p14:creationId xmlns:p14="http://schemas.microsoft.com/office/powerpoint/2010/main" val="40954268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k-means example</a:t>
            </a:r>
          </a:p>
        </p:txBody>
      </p:sp>
      <p:pic>
        <p:nvPicPr>
          <p:cNvPr id="5" name="Inhaltsplatzhalter 4" descr="042607clustering_Seite_19"/>
          <p:cNvPicPr>
            <a:picLocks noGrp="1" noChangeAspect="1"/>
          </p:cNvPicPr>
          <p:nvPr isPhoto="1">
            <p:ph idx="1"/>
          </p:nvPr>
        </p:nvPicPr>
        <p:blipFill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84" t="58433" r="22410" b="10695"/>
          <a:stretch/>
        </p:blipFill>
        <p:spPr>
          <a:xfrm>
            <a:off x="1447800" y="1676400"/>
            <a:ext cx="5874880" cy="44958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ounded Rectangle 3"/>
          <p:cNvSpPr/>
          <p:nvPr/>
        </p:nvSpPr>
        <p:spPr>
          <a:xfrm>
            <a:off x="2133600" y="1981200"/>
            <a:ext cx="2438400" cy="990600"/>
          </a:xfrm>
          <a:prstGeom prst="roundRect">
            <a:avLst/>
          </a:prstGeom>
          <a:solidFill>
            <a:schemeClr val="bg1"/>
          </a:solidFill>
          <a:ln w="25400">
            <a:solidFill>
              <a:srgbClr val="00339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and iterate …</a:t>
            </a:r>
          </a:p>
        </p:txBody>
      </p:sp>
    </p:spTree>
    <p:extLst>
      <p:ext uri="{BB962C8B-B14F-4D97-AF65-F5344CB8AC3E}">
        <p14:creationId xmlns:p14="http://schemas.microsoft.com/office/powerpoint/2010/main" val="8644760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k-means example</a:t>
            </a:r>
          </a:p>
        </p:txBody>
      </p:sp>
      <p:pic>
        <p:nvPicPr>
          <p:cNvPr id="5" name="Inhaltsplatzhalter 4" descr="042607clustering_Seite_20"/>
          <p:cNvPicPr>
            <a:picLocks noGrp="1" noChangeAspect="1"/>
          </p:cNvPicPr>
          <p:nvPr isPhoto="1">
            <p:ph idx="1"/>
          </p:nvPr>
        </p:nvPicPr>
        <p:blipFill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50" t="10484" r="22680" b="58455"/>
          <a:stretch/>
        </p:blipFill>
        <p:spPr>
          <a:xfrm>
            <a:off x="1482185" y="1676400"/>
            <a:ext cx="5756815" cy="4495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993247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k-means example</a:t>
            </a:r>
          </a:p>
        </p:txBody>
      </p:sp>
      <p:pic>
        <p:nvPicPr>
          <p:cNvPr id="5" name="Inhaltsplatzhalter 4" descr="042607clustering_Seite_20"/>
          <p:cNvPicPr>
            <a:picLocks noGrp="1" noChangeAspect="1"/>
          </p:cNvPicPr>
          <p:nvPr isPhoto="1">
            <p:ph idx="1"/>
          </p:nvPr>
        </p:nvPicPr>
        <p:blipFill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48" t="58154" r="22527" b="10406"/>
          <a:stretch/>
        </p:blipFill>
        <p:spPr>
          <a:xfrm>
            <a:off x="1447800" y="1664367"/>
            <a:ext cx="5867400" cy="4660233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ounded Rectangle 5"/>
          <p:cNvSpPr/>
          <p:nvPr/>
        </p:nvSpPr>
        <p:spPr>
          <a:xfrm>
            <a:off x="2057400" y="1981200"/>
            <a:ext cx="2438400" cy="990600"/>
          </a:xfrm>
          <a:prstGeom prst="roundRect">
            <a:avLst/>
          </a:prstGeom>
          <a:solidFill>
            <a:schemeClr val="bg1"/>
          </a:solidFill>
          <a:ln w="25400">
            <a:solidFill>
              <a:srgbClr val="00339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Stop when converged,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i.e. no change</a:t>
            </a:r>
          </a:p>
        </p:txBody>
      </p:sp>
    </p:spTree>
    <p:extLst>
      <p:ext uri="{BB962C8B-B14F-4D97-AF65-F5344CB8AC3E}">
        <p14:creationId xmlns:p14="http://schemas.microsoft.com/office/powerpoint/2010/main" val="62919258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minima</a:t>
            </a:r>
          </a:p>
        </p:txBody>
      </p:sp>
      <p:pic>
        <p:nvPicPr>
          <p:cNvPr id="5" name="Inhaltsplatzhalter 4" descr="clustering_11_26_2012_Seite_43"/>
          <p:cNvPicPr>
            <a:picLocks noGrp="1" noChangeAspect="1"/>
          </p:cNvPicPr>
          <p:nvPr isPhoto="1">
            <p:ph idx="1"/>
          </p:nvPr>
        </p:nvPicPr>
        <p:blipFill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37" t="27500" r="5133" b="15278"/>
          <a:stretch/>
        </p:blipFill>
        <p:spPr>
          <a:xfrm>
            <a:off x="250825" y="1862751"/>
            <a:ext cx="8640763" cy="4248511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hteck 6"/>
          <p:cNvSpPr/>
          <p:nvPr/>
        </p:nvSpPr>
        <p:spPr>
          <a:xfrm>
            <a:off x="533400" y="5410200"/>
            <a:ext cx="4572000" cy="6463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r>
              <a:rPr lang="en-US" kern="0" dirty="0"/>
              <a:t>To avoid: repeat k-means from many different random starting positions</a:t>
            </a:r>
          </a:p>
        </p:txBody>
      </p:sp>
    </p:spTree>
    <p:extLst>
      <p:ext uri="{BB962C8B-B14F-4D97-AF65-F5344CB8AC3E}">
        <p14:creationId xmlns:p14="http://schemas.microsoft.com/office/powerpoint/2010/main" val="145996177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Benefits and drawbacks of k-means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Advantages</a:t>
            </a:r>
          </a:p>
          <a:p>
            <a:r>
              <a:rPr lang="en-US" dirty="0"/>
              <a:t>quick</a:t>
            </a:r>
          </a:p>
          <a:p>
            <a:r>
              <a:rPr lang="en-US" dirty="0"/>
              <a:t>intuitive</a:t>
            </a:r>
          </a:p>
          <a:p>
            <a:r>
              <a:rPr lang="en-US" dirty="0"/>
              <a:t>gives often good results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Disadvantages</a:t>
            </a:r>
          </a:p>
          <a:p>
            <a:r>
              <a:rPr lang="en-US" dirty="0"/>
              <a:t>how to set k?</a:t>
            </a:r>
          </a:p>
          <a:p>
            <a:r>
              <a:rPr lang="en-US" dirty="0"/>
              <a:t>applicable only on data with geometric interpretation</a:t>
            </a:r>
          </a:p>
          <a:p>
            <a:r>
              <a:rPr lang="en-US" dirty="0"/>
              <a:t>sensitive to outliers and noise</a:t>
            </a:r>
          </a:p>
          <a:p>
            <a:r>
              <a:rPr lang="en-US" dirty="0"/>
              <a:t>not suitable to discover clusters with non-convex </a:t>
            </a:r>
            <a:br>
              <a:rPr lang="en-US" dirty="0"/>
            </a:br>
            <a:r>
              <a:rPr lang="en-US" dirty="0"/>
              <a:t>shapes / with different densities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0" y="1752600"/>
            <a:ext cx="2463063" cy="187914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1828800"/>
            <a:ext cx="2324675" cy="188720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0800" y="3886200"/>
            <a:ext cx="2577409" cy="2133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4698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A1BA9D1-D244-534C-A21C-9488D2EA56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evaluate the clusters?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A2C07B7-9A15-5943-A157-ADED3E57EC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the common application case: evaluation is difficult. </a:t>
            </a:r>
          </a:p>
          <a:p>
            <a:pPr>
              <a:buFont typeface="Wingdings" pitchFamily="2" charset="2"/>
              <a:buChar char="à"/>
            </a:pPr>
            <a:r>
              <a:rPr lang="en-US" dirty="0"/>
              <a:t> We do not know the best clusters.</a:t>
            </a:r>
          </a:p>
          <a:p>
            <a:pPr>
              <a:buFont typeface="Wingdings" pitchFamily="2" charset="2"/>
              <a:buChar char="à"/>
            </a:pPr>
            <a:r>
              <a:rPr lang="en-US" dirty="0"/>
              <a:t> If we knew, we would not need to apply clustering. </a:t>
            </a:r>
          </a:p>
          <a:p>
            <a:pPr>
              <a:buFont typeface="Wingdings" pitchFamily="2" charset="2"/>
              <a:buChar char="à"/>
            </a:pPr>
            <a:r>
              <a:rPr lang="en-US" dirty="0"/>
              <a:t>We can evaluate intra- and inter-cluster similarity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By inspection: does the clustering show us something useful?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In the theoretical case: compare to a set of gold clusters</a:t>
            </a:r>
          </a:p>
          <a:p>
            <a:pPr marL="0" indent="0">
              <a:buNone/>
            </a:pPr>
            <a:r>
              <a:rPr lang="en-US" b="1" dirty="0">
                <a:solidFill>
                  <a:schemeClr val="accent6"/>
                </a:solidFill>
                <a:sym typeface="Wingdings" pitchFamily="2" charset="2"/>
              </a:rPr>
              <a:t></a:t>
            </a:r>
            <a:r>
              <a:rPr lang="en-US" dirty="0">
                <a:sym typeface="Wingdings" pitchFamily="2" charset="2"/>
              </a:rPr>
              <a:t> useful for comparing the properties of different clustering algorithms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26298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26D163-5968-B04B-87A7-6A3BC2DF1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C548C94B-D942-804B-A87F-BE778F39EF1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Assumption: You know that your data can be ideally clustered into </a:t>
                </a:r>
                <a:r>
                  <a:rPr lang="en-US" b="1" dirty="0">
                    <a:solidFill>
                      <a:schemeClr val="accent6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m </a:t>
                </a:r>
                <a:r>
                  <a:rPr lang="en-US" dirty="0"/>
                  <a:t>gold classes </a:t>
                </a:r>
                <a:r>
                  <a:rPr lang="en-US" b="1" dirty="0" err="1">
                    <a:solidFill>
                      <a:schemeClr val="accent6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g</a:t>
                </a:r>
                <a:r>
                  <a:rPr lang="en-US" b="1" baseline="-25000" dirty="0" err="1">
                    <a:solidFill>
                      <a:schemeClr val="accent6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i</a:t>
                </a:r>
                <a:r>
                  <a:rPr lang="en-US" dirty="0">
                    <a:ea typeface="Cambria Math" panose="02040503050406030204" pitchFamily="18" charset="0"/>
                  </a:rPr>
                  <a:t>.</a:t>
                </a:r>
                <a:endParaRPr lang="en-US" baseline="-25000" dirty="0">
                  <a:ea typeface="Cambria Math" panose="02040503050406030204" pitchFamily="18" charset="0"/>
                </a:endParaRPr>
              </a:p>
              <a:p>
                <a:r>
                  <a:rPr lang="en-US" dirty="0"/>
                  <a:t>The clustering algorithm returns </a:t>
                </a:r>
                <a:r>
                  <a:rPr lang="en-US" b="1" dirty="0">
                    <a:solidFill>
                      <a:schemeClr val="accent6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k </a:t>
                </a:r>
                <a:r>
                  <a:rPr lang="en-US" dirty="0"/>
                  <a:t>clusters </a:t>
                </a:r>
                <a:r>
                  <a:rPr lang="en-US" b="1" dirty="0" err="1">
                    <a:solidFill>
                      <a:schemeClr val="accent6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c</a:t>
                </a:r>
                <a:r>
                  <a:rPr lang="en-US" b="1" baseline="-25000" dirty="0" err="1">
                    <a:solidFill>
                      <a:schemeClr val="accent6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j</a:t>
                </a:r>
                <a:r>
                  <a:rPr lang="en-US" b="1" baseline="-25000" dirty="0">
                    <a:solidFill>
                      <a:schemeClr val="accent6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dirty="0"/>
                  <a:t>for </a:t>
                </a:r>
                <a:r>
                  <a:rPr lang="en-US" b="1" dirty="0">
                    <a:solidFill>
                      <a:schemeClr val="accent6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n</a:t>
                </a:r>
                <a:r>
                  <a:rPr lang="en-US" dirty="0"/>
                  <a:t> objects. </a:t>
                </a:r>
              </a:p>
              <a:p>
                <a:r>
                  <a:rPr lang="en-US" dirty="0"/>
                  <a:t>Determine a </a:t>
                </a:r>
                <a:r>
                  <a:rPr lang="en-US" b="1" dirty="0"/>
                  <a:t>confusion matrix</a:t>
                </a:r>
                <a:r>
                  <a:rPr lang="en-US" dirty="0"/>
                  <a:t>: </a:t>
                </a:r>
              </a:p>
              <a:p>
                <a:endParaRPr lang="en-US" sz="1200" dirty="0"/>
              </a:p>
              <a:p>
                <a:endParaRPr lang="en-US" sz="1200" dirty="0"/>
              </a:p>
              <a:p>
                <a:endParaRPr lang="en-US" sz="1200" dirty="0"/>
              </a:p>
              <a:p>
                <a:endParaRPr lang="en-US" sz="1200" dirty="0"/>
              </a:p>
              <a:p>
                <a:endParaRPr lang="en-US" dirty="0"/>
              </a:p>
              <a:p>
                <a:r>
                  <a:rPr lang="en-US" dirty="0"/>
                  <a:t>Determine the dominant class in each cluster: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de-DE" b="1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de-DE" b="1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a:rPr lang="de-DE" b="1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𝒎𝒂𝒙</m:t>
                            </m:r>
                          </m:e>
                          <m:lim>
                            <m:r>
                              <a:rPr lang="de-DE" b="1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</m:lim>
                        </m:limLow>
                      </m:fName>
                      <m:e>
                        <m:r>
                          <a:rPr lang="de-DE" b="1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de-DE" b="1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DE" b="1" i="1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1" i="1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𝒈</m:t>
                                </m:r>
                              </m:e>
                              <m:sub>
                                <m:r>
                                  <a:rPr lang="de-DE" b="1" i="1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sub>
                            </m:sSub>
                            <m:r>
                              <a:rPr lang="de-DE" b="1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∩</m:t>
                            </m:r>
                            <m:sSub>
                              <m:sSubPr>
                                <m:ctrlPr>
                                  <a:rPr lang="de-DE" b="1" i="1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1" i="1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𝒄</m:t>
                                </m:r>
                              </m:e>
                              <m:sub>
                                <m:r>
                                  <a:rPr lang="de-DE" b="1" i="1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𝒋</m:t>
                                </m:r>
                              </m:sub>
                            </m:sSub>
                          </m:e>
                        </m:d>
                        <m:r>
                          <a:rPr lang="de-DE" b="1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b="1" dirty="0"/>
              </a:p>
              <a:p>
                <a:r>
                  <a:rPr lang="en-US" dirty="0"/>
                  <a:t>Calculate purity: </a:t>
                </a:r>
                <a14:m>
                  <m:oMath xmlns:m="http://schemas.openxmlformats.org/officeDocument/2006/math">
                    <m:eqArr>
                      <m:eqArr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eqArrPr>
                      <m:e>
                        <m:f>
                          <m:fPr>
                            <m:ctrlPr>
                              <a:rPr lang="de-DE" b="1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e-DE" b="1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num>
                          <m:den>
                            <m:r>
                              <a:rPr lang="de-DE" b="1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𝒏</m:t>
                            </m:r>
                          </m:den>
                        </m:f>
                        <m:func>
                          <m:funcPr>
                            <m:ctrlPr>
                              <a:rPr lang="de-DE" b="1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nary>
                              <m:naryPr>
                                <m:chr m:val="∑"/>
                                <m:grow m:val="on"/>
                                <m:ctrlPr>
                                  <a:rPr lang="de-DE" b="1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de-DE" b="1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𝒋</m:t>
                                </m:r>
                                <m:r>
                                  <a:rPr lang="de-DE" b="1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de-DE" b="1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  <m:sup>
                                <m:r>
                                  <a:rPr lang="de-DE" b="1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𝒌</m:t>
                                </m:r>
                              </m:sup>
                              <m:e>
                                <m:func>
                                  <m:funcPr>
                                    <m:ctrlPr>
                                      <a:rPr lang="de-DE" b="1" i="1">
                                        <a:solidFill>
                                          <a:schemeClr val="accent6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limLow>
                                      <m:limLowPr>
                                        <m:ctrlPr>
                                          <a:rPr lang="de-DE" b="1" i="1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limLowPr>
                                      <m:e>
                                        <m:r>
                                          <a:rPr lang="de-DE" b="1" i="1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𝒎𝒂𝒙</m:t>
                                        </m:r>
                                      </m:e>
                                      <m:lim>
                                        <m:r>
                                          <a:rPr lang="de-DE" b="1" i="1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𝒊</m:t>
                                        </m:r>
                                      </m:lim>
                                    </m:limLow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de-DE" b="1" i="1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d>
                                          <m:dPr>
                                            <m:begChr m:val="|"/>
                                            <m:endChr m:val="|"/>
                                            <m:ctrlPr>
                                              <a:rPr lang="de-DE" b="1" i="1">
                                                <a:solidFill>
                                                  <a:schemeClr val="accent6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de-DE" b="1" i="1">
                                                    <a:solidFill>
                                                      <a:schemeClr val="accent6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de-DE" b="1" i="1">
                                                    <a:solidFill>
                                                      <a:schemeClr val="accent6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𝒈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de-DE" b="1" i="1">
                                                    <a:solidFill>
                                                      <a:schemeClr val="accent6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𝒊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de-DE" b="1" i="1">
                                                <a:solidFill>
                                                  <a:schemeClr val="accent6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∩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de-DE" b="1" i="1">
                                                    <a:solidFill>
                                                      <a:schemeClr val="accent6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de-DE" b="1" i="1">
                                                    <a:solidFill>
                                                      <a:schemeClr val="accent6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𝒄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de-DE" b="1" i="1">
                                                    <a:solidFill>
                                                      <a:schemeClr val="accent6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𝒋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</m:d>
                                  </m:e>
                                </m:func>
                              </m:e>
                            </m:nary>
                          </m:fName>
                          <m:e>
                            <m:r>
                              <a:rPr lang="de-DE" b="1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func>
                      </m:e>
                    </m:eqArr>
                  </m:oMath>
                </a14:m>
                <a:endParaRPr lang="en-US" dirty="0"/>
              </a:p>
              <a:p>
                <a:r>
                  <a:rPr lang="en-US" dirty="0"/>
                  <a:t>Purity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5+4+3</m:t>
                        </m:r>
                      </m:num>
                      <m:den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17</m:t>
                        </m:r>
                      </m:den>
                    </m:f>
                  </m:oMath>
                </a14:m>
                <a:r>
                  <a:rPr lang="en-US" dirty="0"/>
                  <a:t> = 0.71</a:t>
                </a:r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C548C94B-D942-804B-A87F-BE778F39EF1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587" t="-528" r="-881" b="-1583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Tabelle 3">
            <a:extLst>
              <a:ext uri="{FF2B5EF4-FFF2-40B4-BE49-F238E27FC236}">
                <a16:creationId xmlns:a16="http://schemas.microsoft.com/office/drawing/2014/main" id="{CD418667-F36F-1C4F-8109-994E7358703B}"/>
              </a:ext>
            </a:extLst>
          </p:cNvPr>
          <p:cNvGraphicFramePr>
            <a:graphicFrameLocks noGrp="1"/>
          </p:cNvGraphicFramePr>
          <p:nvPr/>
        </p:nvGraphicFramePr>
        <p:xfrm>
          <a:off x="4561859" y="2852936"/>
          <a:ext cx="3240360" cy="1483360"/>
        </p:xfrm>
        <a:graphic>
          <a:graphicData uri="http://schemas.openxmlformats.org/drawingml/2006/table">
            <a:tbl>
              <a:tblPr firstRow="1" bandRow="1">
                <a:tableStyleId>{2A488322-F2BA-4B5B-9748-0D474271808F}</a:tableStyleId>
              </a:tblPr>
              <a:tblGrid>
                <a:gridCol w="810090">
                  <a:extLst>
                    <a:ext uri="{9D8B030D-6E8A-4147-A177-3AD203B41FA5}">
                      <a16:colId xmlns:a16="http://schemas.microsoft.com/office/drawing/2014/main" val="2115906315"/>
                    </a:ext>
                  </a:extLst>
                </a:gridCol>
                <a:gridCol w="810090">
                  <a:extLst>
                    <a:ext uri="{9D8B030D-6E8A-4147-A177-3AD203B41FA5}">
                      <a16:colId xmlns:a16="http://schemas.microsoft.com/office/drawing/2014/main" val="3951126218"/>
                    </a:ext>
                  </a:extLst>
                </a:gridCol>
                <a:gridCol w="810090">
                  <a:extLst>
                    <a:ext uri="{9D8B030D-6E8A-4147-A177-3AD203B41FA5}">
                      <a16:colId xmlns:a16="http://schemas.microsoft.com/office/drawing/2014/main" val="958448215"/>
                    </a:ext>
                  </a:extLst>
                </a:gridCol>
                <a:gridCol w="810090">
                  <a:extLst>
                    <a:ext uri="{9D8B030D-6E8A-4147-A177-3AD203B41FA5}">
                      <a16:colId xmlns:a16="http://schemas.microsoft.com/office/drawing/2014/main" val="15901462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</a:t>
                      </a:r>
                      <a:r>
                        <a:rPr lang="en-US" baseline="-25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g</a:t>
                      </a:r>
                      <a:r>
                        <a:rPr lang="en-US" baseline="-25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g</a:t>
                      </a:r>
                      <a:r>
                        <a:rPr lang="en-US" baseline="-250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98810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aseline="0" dirty="0"/>
                        <a:t>c</a:t>
                      </a:r>
                      <a:r>
                        <a:rPr lang="en-US" baseline="-25000" dirty="0"/>
                        <a:t>1</a:t>
                      </a:r>
                      <a:endParaRPr lang="en-US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91986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aseline="0" dirty="0"/>
                        <a:t>c</a:t>
                      </a:r>
                      <a:r>
                        <a:rPr lang="en-US" baseline="-25000" dirty="0"/>
                        <a:t>2</a:t>
                      </a:r>
                      <a:endParaRPr lang="en-US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84282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aseline="0" dirty="0"/>
                        <a:t>c</a:t>
                      </a:r>
                      <a:r>
                        <a:rPr lang="en-US" baseline="-25000" dirty="0"/>
                        <a:t>3</a:t>
                      </a:r>
                      <a:endParaRPr lang="en-US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57001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53339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26D163-5968-B04B-87A7-6A3BC2DF1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C548C94B-D942-804B-A87F-BE778F39EF1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Assumption: You know that your data can be ideally clustered into </a:t>
                </a:r>
                <a:r>
                  <a:rPr lang="en-US" b="1" dirty="0">
                    <a:solidFill>
                      <a:schemeClr val="accent6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m </a:t>
                </a:r>
                <a:r>
                  <a:rPr lang="en-US" dirty="0"/>
                  <a:t>gold classes </a:t>
                </a:r>
                <a:r>
                  <a:rPr lang="en-US" b="1" dirty="0" err="1">
                    <a:solidFill>
                      <a:schemeClr val="accent6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g</a:t>
                </a:r>
                <a:r>
                  <a:rPr lang="en-US" b="1" baseline="-25000" dirty="0" err="1">
                    <a:solidFill>
                      <a:schemeClr val="accent6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i</a:t>
                </a:r>
                <a:r>
                  <a:rPr lang="en-US" dirty="0">
                    <a:ea typeface="Cambria Math" panose="02040503050406030204" pitchFamily="18" charset="0"/>
                  </a:rPr>
                  <a:t>.</a:t>
                </a:r>
                <a:endParaRPr lang="en-US" baseline="-25000" dirty="0">
                  <a:ea typeface="Cambria Math" panose="02040503050406030204" pitchFamily="18" charset="0"/>
                </a:endParaRPr>
              </a:p>
              <a:p>
                <a:r>
                  <a:rPr lang="en-US" dirty="0"/>
                  <a:t>The clustering algorithm returns </a:t>
                </a:r>
                <a:r>
                  <a:rPr lang="en-US" b="1" dirty="0">
                    <a:solidFill>
                      <a:schemeClr val="accent6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k </a:t>
                </a:r>
                <a:r>
                  <a:rPr lang="en-US" dirty="0"/>
                  <a:t>clusters </a:t>
                </a:r>
                <a:r>
                  <a:rPr lang="en-US" b="1" dirty="0" err="1">
                    <a:solidFill>
                      <a:schemeClr val="accent6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c</a:t>
                </a:r>
                <a:r>
                  <a:rPr lang="en-US" b="1" baseline="-25000" dirty="0" err="1">
                    <a:solidFill>
                      <a:schemeClr val="accent6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j</a:t>
                </a:r>
                <a:r>
                  <a:rPr lang="en-US" b="1" baseline="-25000" dirty="0">
                    <a:solidFill>
                      <a:schemeClr val="accent6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dirty="0"/>
                  <a:t>for </a:t>
                </a:r>
                <a:r>
                  <a:rPr lang="en-US" b="1" dirty="0">
                    <a:solidFill>
                      <a:schemeClr val="accent6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n</a:t>
                </a:r>
                <a:r>
                  <a:rPr lang="en-US" dirty="0"/>
                  <a:t> objects. </a:t>
                </a:r>
              </a:p>
              <a:p>
                <a:r>
                  <a:rPr lang="en-US" dirty="0"/>
                  <a:t>Calculate purity: </a:t>
                </a:r>
                <a14:m>
                  <m:oMath xmlns:m="http://schemas.openxmlformats.org/officeDocument/2006/math">
                    <m:eqArr>
                      <m:eqArr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eqArrPr>
                      <m:e>
                        <m:f>
                          <m:fPr>
                            <m:ctrlPr>
                              <a:rPr lang="de-DE" b="1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e-DE" b="1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num>
                          <m:den>
                            <m:r>
                              <a:rPr lang="de-DE" b="1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𝒏</m:t>
                            </m:r>
                          </m:den>
                        </m:f>
                        <m:func>
                          <m:funcPr>
                            <m:ctrlPr>
                              <a:rPr lang="de-DE" b="1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nary>
                              <m:naryPr>
                                <m:chr m:val="∑"/>
                                <m:grow m:val="on"/>
                                <m:ctrlPr>
                                  <a:rPr lang="de-DE" b="1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de-DE" b="1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𝒋</m:t>
                                </m:r>
                                <m:r>
                                  <a:rPr lang="de-DE" b="1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de-DE" b="1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  <m:sup>
                                <m:r>
                                  <a:rPr lang="de-DE" b="1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𝒌</m:t>
                                </m:r>
                              </m:sup>
                              <m:e>
                                <m:func>
                                  <m:funcPr>
                                    <m:ctrlPr>
                                      <a:rPr lang="de-DE" b="1" i="1">
                                        <a:solidFill>
                                          <a:schemeClr val="accent6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limLow>
                                      <m:limLowPr>
                                        <m:ctrlPr>
                                          <a:rPr lang="de-DE" b="1" i="1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limLowPr>
                                      <m:e>
                                        <m:r>
                                          <a:rPr lang="de-DE" b="1" i="1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𝒎𝒂𝒙</m:t>
                                        </m:r>
                                      </m:e>
                                      <m:lim>
                                        <m:r>
                                          <a:rPr lang="de-DE" b="1" i="1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𝒊</m:t>
                                        </m:r>
                                      </m:lim>
                                    </m:limLow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de-DE" b="1" i="1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d>
                                          <m:dPr>
                                            <m:begChr m:val="|"/>
                                            <m:endChr m:val="|"/>
                                            <m:ctrlPr>
                                              <a:rPr lang="de-DE" b="1" i="1">
                                                <a:solidFill>
                                                  <a:schemeClr val="accent6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de-DE" b="1" i="1">
                                                    <a:solidFill>
                                                      <a:schemeClr val="accent6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de-DE" b="1" i="1">
                                                    <a:solidFill>
                                                      <a:schemeClr val="accent6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𝒈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de-DE" b="1" i="1">
                                                    <a:solidFill>
                                                      <a:schemeClr val="accent6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𝒊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de-DE" b="1" i="1">
                                                <a:solidFill>
                                                  <a:schemeClr val="accent6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∩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de-DE" b="1" i="1">
                                                    <a:solidFill>
                                                      <a:schemeClr val="accent6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de-DE" b="1" i="1">
                                                    <a:solidFill>
                                                      <a:schemeClr val="accent6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𝒄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de-DE" b="1" i="1">
                                                    <a:solidFill>
                                                      <a:schemeClr val="accent6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𝒋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</m:d>
                                  </m:e>
                                </m:func>
                              </m:e>
                            </m:nary>
                          </m:fName>
                          <m:e>
                            <m:r>
                              <a:rPr lang="de-DE" b="1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func>
                      </m:e>
                    </m:eqAr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Problem with purity: number of clusters </a:t>
                </a:r>
                <a:r>
                  <a:rPr lang="en-US" b="1" dirty="0">
                    <a:solidFill>
                      <a:schemeClr val="accent6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k</a:t>
                </a:r>
                <a:r>
                  <a:rPr lang="en-US" dirty="0"/>
                  <a:t> has no influence</a:t>
                </a:r>
              </a:p>
              <a:p>
                <a:pPr lvl="1"/>
                <a:r>
                  <a:rPr lang="en-US" b="1" dirty="0">
                    <a:solidFill>
                      <a:schemeClr val="accent6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n</a:t>
                </a:r>
                <a:r>
                  <a:rPr lang="en-US" dirty="0"/>
                  <a:t> clusters with 1 object each</a:t>
                </a:r>
              </a:p>
              <a:p>
                <a:pPr marL="180975" lvl="1" indent="0">
                  <a:buNone/>
                </a:pPr>
                <a:r>
                  <a:rPr lang="en-US" dirty="0">
                    <a:solidFill>
                      <a:schemeClr val="accent6"/>
                    </a:solidFill>
                    <a:sym typeface="Wingdings" pitchFamily="2" charset="2"/>
                  </a:rPr>
                  <a:t></a:t>
                </a:r>
                <a:r>
                  <a:rPr lang="en-US" dirty="0">
                    <a:sym typeface="Wingdings" pitchFamily="2" charset="2"/>
                  </a:rPr>
                  <a:t> perfect purity (1.0)</a:t>
                </a:r>
                <a:endParaRPr lang="en-US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C548C94B-D942-804B-A87F-BE778F39EF1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87" t="-528" r="-88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372498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Last lecture: </a:t>
            </a:r>
            <a:r>
              <a:rPr lang="en-US" altLang="zh-CN" i="1" dirty="0"/>
              <a:t>k-nearest neighbor</a:t>
            </a:r>
          </a:p>
        </p:txBody>
      </p:sp>
      <p:sp>
        <p:nvSpPr>
          <p:cNvPr id="27654" name="Rectangle 6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Different results of 3-nearest neighbor vs. 5-nearest neighbor search</a:t>
            </a:r>
          </a:p>
        </p:txBody>
      </p:sp>
      <p:pic>
        <p:nvPicPr>
          <p:cNvPr id="5132" name="Picture 12" descr="https://upload.wikimedia.org/wikipedia/commons/thumb/e/e7/KnnClassification.svg/500px-KnnClassification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2057400"/>
            <a:ext cx="4762500" cy="43053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/>
          <p:cNvGrpSpPr/>
          <p:nvPr/>
        </p:nvGrpSpPr>
        <p:grpSpPr>
          <a:xfrm>
            <a:off x="6400800" y="5715000"/>
            <a:ext cx="2578115" cy="381000"/>
            <a:chOff x="6400800" y="5715000"/>
            <a:chExt cx="2578115" cy="381000"/>
          </a:xfrm>
        </p:grpSpPr>
        <p:sp>
          <p:nvSpPr>
            <p:cNvPr id="6" name="TextBox 5"/>
            <p:cNvSpPr txBox="1"/>
            <p:nvPr/>
          </p:nvSpPr>
          <p:spPr>
            <a:xfrm>
              <a:off x="6540515" y="5715000"/>
              <a:ext cx="2438400" cy="381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=2       =3 </a:t>
              </a:r>
              <a:r>
                <a:rPr lang="en-US" dirty="0">
                  <a:sym typeface="Wingdings"/>
                </a:rPr>
                <a:t> </a:t>
              </a:r>
              <a:endParaRPr lang="en-US" dirty="0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00800" y="5746735"/>
              <a:ext cx="292115" cy="285765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45340" y="5775325"/>
              <a:ext cx="279414" cy="273064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924800" y="5791200"/>
              <a:ext cx="279414" cy="2730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2119493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Image compression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Number of colors </a:t>
            </a:r>
            <a:r>
              <a:rPr lang="en-US" dirty="0"/>
              <a:t>determines (among other factors) image size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Compression</a:t>
            </a:r>
          </a:p>
          <a:p>
            <a:pPr lvl="1"/>
            <a:r>
              <a:rPr lang="en-US" dirty="0"/>
              <a:t>replace similar colors with a shared color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How to select the colors that remain in the image?</a:t>
            </a:r>
          </a:p>
          <a:p>
            <a:pPr lvl="1"/>
            <a:r>
              <a:rPr lang="en-US" dirty="0"/>
              <a:t>each color is represented by its RGB value</a:t>
            </a:r>
          </a:p>
          <a:p>
            <a:pPr lvl="1"/>
            <a:r>
              <a:rPr lang="en-US" dirty="0"/>
              <a:t>can be mapped to 3-dimensional space</a:t>
            </a:r>
          </a:p>
          <a:p>
            <a:pPr lvl="1"/>
            <a:r>
              <a:rPr lang="en-US" dirty="0"/>
              <a:t>within that space, similarity of colors can be computed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dirty="0"/>
              <a:t>Assumption</a:t>
            </a:r>
          </a:p>
          <a:p>
            <a:pPr lvl="1"/>
            <a:r>
              <a:rPr lang="en-US" dirty="0"/>
              <a:t>clusters will contain similar colors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2" descr="http://upload.wikimedia.org/wikipedia/commons/thumb/c/c2/AdditiveColor.svg/220px-AdditiveColor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0" y="3505200"/>
            <a:ext cx="2095500" cy="20955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017291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Source </a:t>
            </a:r>
            <a:r>
              <a:rPr lang="de-DE" dirty="0" err="1"/>
              <a:t>image</a:t>
            </a:r>
            <a:endParaRPr lang="en-US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2715" y="1592263"/>
            <a:ext cx="3196982" cy="4789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28953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 Results</a:t>
            </a:r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608328"/>
            <a:ext cx="1322451" cy="1981200"/>
          </a:xfr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369" y="2598717"/>
            <a:ext cx="1335282" cy="2000422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8369" y="2598717"/>
            <a:ext cx="1335281" cy="2000422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0368" y="2598717"/>
            <a:ext cx="1335282" cy="2000422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2368" y="2606634"/>
            <a:ext cx="1324713" cy="1984588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6455" y="2590800"/>
            <a:ext cx="1342625" cy="2011423"/>
          </a:xfrm>
          <a:prstGeom prst="rect">
            <a:avLst/>
          </a:prstGeom>
        </p:spPr>
      </p:pic>
      <p:sp>
        <p:nvSpPr>
          <p:cNvPr id="12" name="Textfeld 11"/>
          <p:cNvSpPr txBox="1"/>
          <p:nvPr/>
        </p:nvSpPr>
        <p:spPr>
          <a:xfrm>
            <a:off x="783951" y="4704357"/>
            <a:ext cx="8162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k=2</a:t>
            </a:r>
          </a:p>
          <a:p>
            <a:r>
              <a:rPr lang="en-US" sz="1400" dirty="0"/>
              <a:t>s=4 [kb]</a:t>
            </a:r>
          </a:p>
        </p:txBody>
      </p:sp>
      <p:sp>
        <p:nvSpPr>
          <p:cNvPr id="13" name="Textfeld 12"/>
          <p:cNvSpPr txBox="1"/>
          <p:nvPr/>
        </p:nvSpPr>
        <p:spPr>
          <a:xfrm>
            <a:off x="2231751" y="4698955"/>
            <a:ext cx="8162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k=3</a:t>
            </a:r>
          </a:p>
          <a:p>
            <a:r>
              <a:rPr lang="en-US" sz="1400" dirty="0"/>
              <a:t>s=6 [kb]</a:t>
            </a:r>
          </a:p>
        </p:txBody>
      </p:sp>
      <p:sp>
        <p:nvSpPr>
          <p:cNvPr id="14" name="Textfeld 13"/>
          <p:cNvSpPr txBox="1"/>
          <p:nvPr/>
        </p:nvSpPr>
        <p:spPr>
          <a:xfrm>
            <a:off x="3603351" y="4734580"/>
            <a:ext cx="9156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k=10</a:t>
            </a:r>
          </a:p>
          <a:p>
            <a:r>
              <a:rPr lang="en-US" sz="1400" dirty="0"/>
              <a:t>s=14 [kb]</a:t>
            </a:r>
          </a:p>
        </p:txBody>
      </p:sp>
      <p:sp>
        <p:nvSpPr>
          <p:cNvPr id="15" name="Textfeld 14"/>
          <p:cNvSpPr txBox="1"/>
          <p:nvPr/>
        </p:nvSpPr>
        <p:spPr>
          <a:xfrm>
            <a:off x="5051151" y="4724400"/>
            <a:ext cx="9156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k=50</a:t>
            </a:r>
          </a:p>
          <a:p>
            <a:r>
              <a:rPr lang="en-US" sz="1400" dirty="0"/>
              <a:t>s=33 [kb]</a:t>
            </a:r>
          </a:p>
        </p:txBody>
      </p:sp>
      <p:sp>
        <p:nvSpPr>
          <p:cNvPr id="16" name="Textfeld 15"/>
          <p:cNvSpPr txBox="1"/>
          <p:nvPr/>
        </p:nvSpPr>
        <p:spPr>
          <a:xfrm>
            <a:off x="6422751" y="4724400"/>
            <a:ext cx="9156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k=100</a:t>
            </a:r>
          </a:p>
          <a:p>
            <a:r>
              <a:rPr lang="en-US" sz="1400" dirty="0"/>
              <a:t>s=46 [kb]</a:t>
            </a:r>
          </a:p>
        </p:txBody>
      </p:sp>
      <p:sp>
        <p:nvSpPr>
          <p:cNvPr id="17" name="Textfeld 16"/>
          <p:cNvSpPr txBox="1"/>
          <p:nvPr/>
        </p:nvSpPr>
        <p:spPr>
          <a:xfrm>
            <a:off x="7848600" y="4724400"/>
            <a:ext cx="10150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k=55000</a:t>
            </a:r>
          </a:p>
          <a:p>
            <a:r>
              <a:rPr lang="en-US" sz="1400" dirty="0"/>
              <a:t>s=170 [kb]</a:t>
            </a:r>
          </a:p>
        </p:txBody>
      </p:sp>
    </p:spTree>
    <p:extLst>
      <p:ext uri="{BB962C8B-B14F-4D97-AF65-F5344CB8AC3E}">
        <p14:creationId xmlns:p14="http://schemas.microsoft.com/office/powerpoint/2010/main" val="109676441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Details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834958" y="5029200"/>
            <a:ext cx="7042589" cy="1429884"/>
            <a:chOff x="834958" y="1600200"/>
            <a:chExt cx="7042589" cy="1429884"/>
          </a:xfrm>
        </p:grpSpPr>
        <p:pic>
          <p:nvPicPr>
            <p:cNvPr id="6" name="Grafik 5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8530"/>
            <a:stretch/>
          </p:blipFill>
          <p:spPr>
            <a:xfrm>
              <a:off x="834958" y="1767116"/>
              <a:ext cx="3508441" cy="1128484"/>
            </a:xfrm>
            <a:prstGeom prst="rect">
              <a:avLst/>
            </a:prstGeom>
          </p:spPr>
        </p:pic>
        <p:pic>
          <p:nvPicPr>
            <p:cNvPr id="11" name="Inhaltsplatzhalter 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151" t="22341" r="27555" b="59269"/>
            <a:stretch/>
          </p:blipFill>
          <p:spPr bwMode="auto">
            <a:xfrm>
              <a:off x="4953001" y="1600200"/>
              <a:ext cx="2350826" cy="14298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4" name="Textfeld 13"/>
            <p:cNvSpPr txBox="1"/>
            <p:nvPr/>
          </p:nvSpPr>
          <p:spPr>
            <a:xfrm>
              <a:off x="7399531" y="2177469"/>
              <a:ext cx="47801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k=5</a:t>
              </a: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834959" y="3234983"/>
            <a:ext cx="7241360" cy="1489417"/>
            <a:chOff x="834959" y="3276600"/>
            <a:chExt cx="7241360" cy="1489417"/>
          </a:xfrm>
        </p:grpSpPr>
        <p:pic>
          <p:nvPicPr>
            <p:cNvPr id="9" name="Grafik 8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8677"/>
            <a:stretch/>
          </p:blipFill>
          <p:spPr>
            <a:xfrm>
              <a:off x="834959" y="3429000"/>
              <a:ext cx="3508441" cy="1120744"/>
            </a:xfrm>
            <a:prstGeom prst="rect">
              <a:avLst/>
            </a:prstGeom>
          </p:spPr>
        </p:pic>
        <p:pic>
          <p:nvPicPr>
            <p:cNvPr id="13" name="Grafik 1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559" t="21929" r="27110" b="58816"/>
            <a:stretch/>
          </p:blipFill>
          <p:spPr>
            <a:xfrm>
              <a:off x="4964374" y="3276600"/>
              <a:ext cx="2340506" cy="1489417"/>
            </a:xfrm>
            <a:prstGeom prst="rect">
              <a:avLst/>
            </a:prstGeom>
          </p:spPr>
        </p:pic>
        <p:sp>
          <p:nvSpPr>
            <p:cNvPr id="15" name="Textfeld 14"/>
            <p:cNvSpPr txBox="1"/>
            <p:nvPr/>
          </p:nvSpPr>
          <p:spPr>
            <a:xfrm>
              <a:off x="7399531" y="3867419"/>
              <a:ext cx="67678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k=100</a:t>
              </a: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834959" y="1600200"/>
            <a:ext cx="7326319" cy="1330312"/>
            <a:chOff x="834959" y="5010890"/>
            <a:chExt cx="7326319" cy="1330312"/>
          </a:xfrm>
        </p:grpSpPr>
        <p:pic>
          <p:nvPicPr>
            <p:cNvPr id="7" name="Grafik 6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8254"/>
            <a:stretch/>
          </p:blipFill>
          <p:spPr>
            <a:xfrm>
              <a:off x="834959" y="5105400"/>
              <a:ext cx="3508441" cy="1143000"/>
            </a:xfrm>
            <a:prstGeom prst="rect">
              <a:avLst/>
            </a:prstGeom>
          </p:spPr>
        </p:pic>
        <p:pic>
          <p:nvPicPr>
            <p:cNvPr id="12" name="Grafik 11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474" t="22289" r="28343" b="60644"/>
            <a:stretch/>
          </p:blipFill>
          <p:spPr>
            <a:xfrm>
              <a:off x="4964374" y="5010890"/>
              <a:ext cx="2350826" cy="1330312"/>
            </a:xfrm>
            <a:prstGeom prst="rect">
              <a:avLst/>
            </a:prstGeom>
          </p:spPr>
        </p:pic>
        <p:sp>
          <p:nvSpPr>
            <p:cNvPr id="16" name="Textfeld 15"/>
            <p:cNvSpPr txBox="1"/>
            <p:nvPr/>
          </p:nvSpPr>
          <p:spPr>
            <a:xfrm>
              <a:off x="7399531" y="5522157"/>
              <a:ext cx="76174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original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73420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 Results</a:t>
            </a:r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4038600"/>
            <a:ext cx="2209800" cy="1605788"/>
          </a:xfr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4038600"/>
            <a:ext cx="2209800" cy="1605788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2209800"/>
            <a:ext cx="2209800" cy="1605788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2209800"/>
            <a:ext cx="2209800" cy="1605788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2608641"/>
            <a:ext cx="3352800" cy="2436368"/>
          </a:xfrm>
          <a:prstGeom prst="rect">
            <a:avLst/>
          </a:prstGeom>
        </p:spPr>
      </p:pic>
      <p:sp>
        <p:nvSpPr>
          <p:cNvPr id="11" name="Textfeld 10"/>
          <p:cNvSpPr txBox="1"/>
          <p:nvPr/>
        </p:nvSpPr>
        <p:spPr>
          <a:xfrm>
            <a:off x="3505200" y="5638800"/>
            <a:ext cx="4780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k=2</a:t>
            </a:r>
          </a:p>
        </p:txBody>
      </p:sp>
      <p:sp>
        <p:nvSpPr>
          <p:cNvPr id="12" name="Textfeld 11"/>
          <p:cNvSpPr txBox="1"/>
          <p:nvPr/>
        </p:nvSpPr>
        <p:spPr>
          <a:xfrm>
            <a:off x="1295400" y="5638800"/>
            <a:ext cx="4780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k=3</a:t>
            </a:r>
          </a:p>
        </p:txBody>
      </p:sp>
      <p:sp>
        <p:nvSpPr>
          <p:cNvPr id="13" name="Textfeld 12"/>
          <p:cNvSpPr txBox="1"/>
          <p:nvPr/>
        </p:nvSpPr>
        <p:spPr>
          <a:xfrm>
            <a:off x="3505200" y="1905000"/>
            <a:ext cx="5774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k=10</a:t>
            </a:r>
          </a:p>
        </p:txBody>
      </p:sp>
      <p:sp>
        <p:nvSpPr>
          <p:cNvPr id="14" name="Textfeld 13"/>
          <p:cNvSpPr txBox="1"/>
          <p:nvPr/>
        </p:nvSpPr>
        <p:spPr>
          <a:xfrm>
            <a:off x="1295400" y="1905000"/>
            <a:ext cx="5774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k=50</a:t>
            </a:r>
          </a:p>
        </p:txBody>
      </p:sp>
      <p:sp>
        <p:nvSpPr>
          <p:cNvPr id="15" name="Textfeld 14"/>
          <p:cNvSpPr txBox="1"/>
          <p:nvPr/>
        </p:nvSpPr>
        <p:spPr>
          <a:xfrm>
            <a:off x="6874099" y="5045009"/>
            <a:ext cx="7617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original</a:t>
            </a:r>
          </a:p>
        </p:txBody>
      </p:sp>
    </p:spTree>
    <p:extLst>
      <p:ext uri="{BB962C8B-B14F-4D97-AF65-F5344CB8AC3E}">
        <p14:creationId xmlns:p14="http://schemas.microsoft.com/office/powerpoint/2010/main" val="704798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 vs. Random Selection</a:t>
            </a:r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4191000"/>
            <a:ext cx="3049241" cy="2215782"/>
          </a:xfr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4202876"/>
            <a:ext cx="3035551" cy="2205834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1828800"/>
            <a:ext cx="3049241" cy="2215782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837934"/>
            <a:ext cx="3038121" cy="2207702"/>
          </a:xfrm>
          <a:prstGeom prst="rect">
            <a:avLst/>
          </a:prstGeom>
        </p:spPr>
      </p:pic>
      <p:sp>
        <p:nvSpPr>
          <p:cNvPr id="8" name="Textfeld 7"/>
          <p:cNvSpPr txBox="1"/>
          <p:nvPr/>
        </p:nvSpPr>
        <p:spPr>
          <a:xfrm>
            <a:off x="599721" y="5041558"/>
            <a:ext cx="4780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k=5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599721" y="2787896"/>
            <a:ext cx="5774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k=10</a:t>
            </a:r>
          </a:p>
        </p:txBody>
      </p:sp>
      <p:sp>
        <p:nvSpPr>
          <p:cNvPr id="10" name="Textfeld 9"/>
          <p:cNvSpPr txBox="1"/>
          <p:nvPr/>
        </p:nvSpPr>
        <p:spPr>
          <a:xfrm>
            <a:off x="2693598" y="1524001"/>
            <a:ext cx="9108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clustered</a:t>
            </a:r>
          </a:p>
        </p:txBody>
      </p:sp>
      <p:sp>
        <p:nvSpPr>
          <p:cNvPr id="11" name="Textfeld 10"/>
          <p:cNvSpPr txBox="1"/>
          <p:nvPr/>
        </p:nvSpPr>
        <p:spPr>
          <a:xfrm>
            <a:off x="5562600" y="1524000"/>
            <a:ext cx="7906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random</a:t>
            </a:r>
          </a:p>
        </p:txBody>
      </p:sp>
    </p:spTree>
    <p:extLst>
      <p:ext uri="{BB962C8B-B14F-4D97-AF65-F5344CB8AC3E}">
        <p14:creationId xmlns:p14="http://schemas.microsoft.com/office/powerpoint/2010/main" val="306504058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Clusters in real life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990600" y="1828800"/>
            <a:ext cx="7162800" cy="1981200"/>
          </a:xfrm>
          <a:prstGeom prst="roundRect">
            <a:avLst/>
          </a:prstGeom>
          <a:solidFill>
            <a:schemeClr val="bg1"/>
          </a:solidFill>
          <a:ln w="53975">
            <a:solidFill>
              <a:srgbClr val="00339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rgbClr val="000000"/>
                </a:solidFill>
              </a:rPr>
              <a:t>If you do your exercises, you’ll be good in the exam!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800" y="3962400"/>
            <a:ext cx="3098800" cy="232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383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Clusters: Bonus and exam points (k=2)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300" y="1524000"/>
            <a:ext cx="7353300" cy="49022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791200" y="6019800"/>
            <a:ext cx="1724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Points in exam</a:t>
            </a:r>
          </a:p>
        </p:txBody>
      </p:sp>
      <p:sp>
        <p:nvSpPr>
          <p:cNvPr id="11" name="TextBox 10"/>
          <p:cNvSpPr txBox="1"/>
          <p:nvPr/>
        </p:nvSpPr>
        <p:spPr>
          <a:xfrm rot="16200000">
            <a:off x="503494" y="2556174"/>
            <a:ext cx="1519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Bonus points</a:t>
            </a:r>
          </a:p>
        </p:txBody>
      </p:sp>
    </p:spTree>
    <p:extLst>
      <p:ext uri="{BB962C8B-B14F-4D97-AF65-F5344CB8AC3E}">
        <p14:creationId xmlns:p14="http://schemas.microsoft.com/office/powerpoint/2010/main" val="215569472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0" name="Rectangle 4"/>
          <p:cNvSpPr>
            <a:spLocks noChangeArrowheads="1"/>
          </p:cNvSpPr>
          <p:nvPr/>
        </p:nvSpPr>
        <p:spPr bwMode="auto">
          <a:xfrm>
            <a:off x="1535112" y="2971800"/>
            <a:ext cx="6237288" cy="533400"/>
          </a:xfrm>
          <a:prstGeom prst="rect">
            <a:avLst/>
          </a:prstGeom>
          <a:solidFill>
            <a:srgbClr val="B90F22"/>
          </a:solidFill>
          <a:ln w="9525">
            <a:noFill/>
            <a:round/>
            <a:headEnd/>
            <a:tailEnd/>
          </a:ln>
        </p:spPr>
        <p:txBody>
          <a:bodyPr lIns="72000" tIns="86112" rIns="72000" bIns="72000" anchor="ctr"/>
          <a:lstStyle/>
          <a:p>
            <a:pPr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</a:pPr>
            <a:r>
              <a:rPr lang="en-US" sz="2000" b="1" dirty="0">
                <a:solidFill>
                  <a:schemeClr val="bg1"/>
                </a:solidFill>
              </a:rPr>
              <a:t>Clustering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Outline</a:t>
            </a:r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1905000" y="3610100"/>
            <a:ext cx="5856288" cy="533400"/>
          </a:xfrm>
          <a:prstGeom prst="rect">
            <a:avLst/>
          </a:prstGeom>
          <a:solidFill>
            <a:srgbClr val="F8F8F8"/>
          </a:solidFill>
          <a:ln w="9525">
            <a:noFill/>
            <a:round/>
            <a:headEnd/>
            <a:tailEnd/>
          </a:ln>
        </p:spPr>
        <p:txBody>
          <a:bodyPr lIns="72000" tIns="86112" rIns="72000" bIns="72000" anchor="ctr"/>
          <a:lstStyle/>
          <a:p>
            <a:pPr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</a:pPr>
            <a:r>
              <a:rPr lang="en-US" sz="2000" b="1" dirty="0">
                <a:solidFill>
                  <a:srgbClr val="000000"/>
                </a:solidFill>
              </a:rPr>
              <a:t>k-means clustering</a:t>
            </a:r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1894490" y="4267200"/>
            <a:ext cx="5856288" cy="533400"/>
          </a:xfrm>
          <a:prstGeom prst="rect">
            <a:avLst/>
          </a:prstGeom>
          <a:solidFill>
            <a:srgbClr val="B90F22"/>
          </a:solidFill>
          <a:ln w="9525">
            <a:noFill/>
            <a:round/>
            <a:headEnd/>
            <a:tailEnd/>
          </a:ln>
        </p:spPr>
        <p:txBody>
          <a:bodyPr lIns="72000" tIns="86112" rIns="72000" bIns="72000" anchor="ctr"/>
          <a:lstStyle/>
          <a:p>
            <a:pPr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</a:pPr>
            <a:r>
              <a:rPr lang="en-US" sz="2000" b="1" dirty="0">
                <a:solidFill>
                  <a:schemeClr val="bg1"/>
                </a:solidFill>
              </a:rPr>
              <a:t>Graph clustering</a:t>
            </a: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1535112" y="4953000"/>
            <a:ext cx="6237288" cy="533400"/>
          </a:xfrm>
          <a:prstGeom prst="rect">
            <a:avLst/>
          </a:prstGeom>
          <a:solidFill>
            <a:srgbClr val="F8F8F8"/>
          </a:solidFill>
          <a:ln w="9525">
            <a:noFill/>
            <a:round/>
            <a:headEnd/>
            <a:tailEnd/>
          </a:ln>
        </p:spPr>
        <p:txBody>
          <a:bodyPr lIns="72000" tIns="86112" rIns="72000" bIns="72000" anchor="ctr"/>
          <a:lstStyle/>
          <a:p>
            <a:pPr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</a:pPr>
            <a:r>
              <a:rPr lang="en-US" sz="2000" b="1">
                <a:solidFill>
                  <a:srgbClr val="000000"/>
                </a:solidFill>
              </a:rPr>
              <a:t>Reinforcement Learning</a:t>
            </a:r>
          </a:p>
        </p:txBody>
      </p:sp>
    </p:spTree>
    <p:extLst>
      <p:ext uri="{BB962C8B-B14F-4D97-AF65-F5344CB8AC3E}">
        <p14:creationId xmlns:p14="http://schemas.microsoft.com/office/powerpoint/2010/main" val="259241099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7704" y="2209800"/>
            <a:ext cx="3576296" cy="32766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clustering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50825" y="1592263"/>
            <a:ext cx="5316879" cy="478948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Data representation: </a:t>
            </a:r>
          </a:p>
          <a:p>
            <a:pPr lvl="1"/>
            <a:r>
              <a:rPr lang="en-US" dirty="0"/>
              <a:t>nodes (objects) and </a:t>
            </a:r>
          </a:p>
          <a:p>
            <a:pPr lvl="1"/>
            <a:r>
              <a:rPr lang="en-US" dirty="0"/>
              <a:t>weighted edges  (similarities/ </a:t>
            </a:r>
            <a:br>
              <a:rPr lang="en-US" dirty="0"/>
            </a:br>
            <a:r>
              <a:rPr lang="en-US" dirty="0"/>
              <a:t>distances between objects)</a:t>
            </a:r>
          </a:p>
          <a:p>
            <a:pPr marL="0" indent="0">
              <a:buNone/>
            </a:pPr>
            <a:endParaRPr lang="en-US" sz="1000" dirty="0"/>
          </a:p>
          <a:p>
            <a:pPr marL="0" indent="0">
              <a:buNone/>
            </a:pPr>
            <a:r>
              <a:rPr lang="en-US" dirty="0"/>
              <a:t>Transformation</a:t>
            </a:r>
          </a:p>
          <a:p>
            <a:pPr lvl="1"/>
            <a:r>
              <a:rPr lang="en-US" dirty="0"/>
              <a:t>objects characterized by feature vectors can be transformed into a graph representation by using similarities of pairwise objects as </a:t>
            </a:r>
            <a:br>
              <a:rPr lang="en-US" dirty="0"/>
            </a:br>
            <a:r>
              <a:rPr lang="en-US" dirty="0"/>
              <a:t>edge weights</a:t>
            </a:r>
          </a:p>
          <a:p>
            <a:pPr lvl="1"/>
            <a:r>
              <a:rPr lang="en-US" dirty="0"/>
              <a:t>objects given in a graph representation cannot be converted to a vector representation easily</a:t>
            </a:r>
          </a:p>
          <a:p>
            <a:pPr marL="0" indent="0">
              <a:buNone/>
            </a:pPr>
            <a:endParaRPr lang="en-US" sz="1000" dirty="0"/>
          </a:p>
          <a:p>
            <a:pPr marL="0" indent="0">
              <a:buNone/>
            </a:pPr>
            <a:r>
              <a:rPr lang="en-US" dirty="0"/>
              <a:t>Many graph clustering algorithms find number of clusters automatically</a:t>
            </a:r>
          </a:p>
        </p:txBody>
      </p:sp>
    </p:spTree>
    <p:extLst>
      <p:ext uri="{BB962C8B-B14F-4D97-AF65-F5344CB8AC3E}">
        <p14:creationId xmlns:p14="http://schemas.microsoft.com/office/powerpoint/2010/main" val="381630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overview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 l="426" r="426"/>
          <a:stretch>
            <a:fillRect/>
          </a:stretch>
        </p:blipFill>
        <p:spPr/>
      </p:pic>
      <p:sp>
        <p:nvSpPr>
          <p:cNvPr id="3" name="Rounded Rectangle 2"/>
          <p:cNvSpPr/>
          <p:nvPr/>
        </p:nvSpPr>
        <p:spPr>
          <a:xfrm>
            <a:off x="7239000" y="5638800"/>
            <a:ext cx="1066800" cy="381000"/>
          </a:xfrm>
          <a:prstGeom prst="roundRect">
            <a:avLst/>
          </a:prstGeom>
          <a:noFill/>
          <a:ln w="76200">
            <a:solidFill>
              <a:srgbClr val="00339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4191000" y="4724400"/>
            <a:ext cx="1905000" cy="609600"/>
          </a:xfrm>
          <a:prstGeom prst="roundRect">
            <a:avLst/>
          </a:prstGeom>
          <a:noFill/>
          <a:ln w="76200">
            <a:solidFill>
              <a:srgbClr val="00339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7239000" y="6055200"/>
            <a:ext cx="1066800" cy="381000"/>
          </a:xfrm>
          <a:prstGeom prst="roundRect">
            <a:avLst/>
          </a:prstGeom>
          <a:noFill/>
          <a:ln w="76200">
            <a:solidFill>
              <a:srgbClr val="00339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59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7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approaches to graph clustering 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50825" y="1592263"/>
            <a:ext cx="6530975" cy="4789487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Cut/flow-based</a:t>
            </a:r>
            <a:endParaRPr lang="en-US" dirty="0"/>
          </a:p>
          <a:p>
            <a:pPr lvl="1"/>
            <a:r>
              <a:rPr lang="en-US" dirty="0"/>
              <a:t>what is the cost of a cut, vs. the benefit in cluster quality?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Random-walk-based</a:t>
            </a:r>
          </a:p>
          <a:p>
            <a:pPr lvl="1"/>
            <a:r>
              <a:rPr lang="en-US" dirty="0"/>
              <a:t>when randomly traversing the graph on its edges, it is likelier to end up in the same cluster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b="1" dirty="0"/>
              <a:t>Label propagation-based</a:t>
            </a:r>
          </a:p>
          <a:p>
            <a:pPr lvl="1"/>
            <a:r>
              <a:rPr lang="en-US" dirty="0"/>
              <a:t>copy the label of local friends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0" y="1600201"/>
            <a:ext cx="1637824" cy="1447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9112" y="3733800"/>
            <a:ext cx="3517776" cy="8387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0500" y="4953000"/>
            <a:ext cx="2197224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7055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MinCut</a:t>
            </a:r>
            <a:r>
              <a:rPr lang="en-US" dirty="0"/>
              <a:t> algorithm: hierarchical top-down clustering</a:t>
            </a:r>
          </a:p>
          <a:p>
            <a:pPr lvl="1"/>
            <a:r>
              <a:rPr lang="en-US" dirty="0"/>
              <a:t>compute the minimum cut: leaving out a set of edges, which results in disconnecting a set of nodes from another, with the smallest edge weight sum</a:t>
            </a:r>
          </a:p>
          <a:p>
            <a:pPr lvl="1"/>
            <a:r>
              <a:rPr lang="en-US" dirty="0"/>
              <a:t>recursively apply to the components that got disconnected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Finding the minimum cut is equivalent to finding the maximum flow</a:t>
            </a:r>
          </a:p>
          <a:p>
            <a:pPr lvl="1"/>
            <a:r>
              <a:rPr lang="en-US" dirty="0"/>
              <a:t>advantage</a:t>
            </a:r>
          </a:p>
          <a:p>
            <a:pPr lvl="2"/>
            <a:r>
              <a:rPr lang="en-US" dirty="0"/>
              <a:t>efficient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/>
              <a:t>fastest known algorithm of per-cut complexity O( |E|+log</a:t>
            </a:r>
            <a:r>
              <a:rPr lang="en-US" baseline="30000" dirty="0"/>
              <a:t>3</a:t>
            </a:r>
            <a:r>
              <a:rPr lang="en-US" dirty="0"/>
              <a:t>|V| )</a:t>
            </a:r>
          </a:p>
          <a:p>
            <a:pPr lvl="1"/>
            <a:r>
              <a:rPr lang="en-US" dirty="0"/>
              <a:t>disadvantage</a:t>
            </a:r>
          </a:p>
          <a:p>
            <a:pPr lvl="2"/>
            <a:r>
              <a:rPr lang="en-US" dirty="0"/>
              <a:t>unbalanced cuts</a:t>
            </a:r>
          </a:p>
          <a:p>
            <a:pPr lvl="2"/>
            <a:r>
              <a:rPr lang="en-US" dirty="0"/>
              <a:t>when to stop? </a:t>
            </a:r>
            <a:br>
              <a:rPr lang="en-US" dirty="0"/>
            </a:br>
            <a:endParaRPr lang="en-US" dirty="0"/>
          </a:p>
          <a:p>
            <a:pPr marL="11113" indent="0">
              <a:buNone/>
            </a:pPr>
            <a:r>
              <a:rPr lang="en-US" dirty="0"/>
              <a:t>Normalized versions exist that take into account</a:t>
            </a:r>
          </a:p>
          <a:p>
            <a:pPr marL="11113" indent="0">
              <a:buNone/>
            </a:pPr>
            <a:r>
              <a:rPr lang="en-US" dirty="0"/>
              <a:t>the size ratio of the components for the cost of a cut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MinCut</a:t>
            </a:r>
            <a:r>
              <a:rPr lang="en-US" dirty="0"/>
              <a:t>/</a:t>
            </a:r>
            <a:r>
              <a:rPr lang="en-US" dirty="0" err="1"/>
              <a:t>MaxFlow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3210" y="4555581"/>
            <a:ext cx="1828800" cy="1616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22561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Markov chain clustering (MCL)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Clustering based on random walks</a:t>
            </a:r>
          </a:p>
          <a:p>
            <a:pPr lvl="1"/>
            <a:r>
              <a:rPr lang="en-US" dirty="0"/>
              <a:t>MCL is the parallel simulation of all possible random walks up to a finite length</a:t>
            </a:r>
          </a:p>
          <a:p>
            <a:pPr marL="0" indent="0">
              <a:buNone/>
            </a:pPr>
            <a:r>
              <a:rPr lang="en-US" dirty="0"/>
              <a:t>Idea</a:t>
            </a:r>
          </a:p>
          <a:p>
            <a:pPr lvl="1"/>
            <a:r>
              <a:rPr lang="en-US" dirty="0"/>
              <a:t>a random walker on the graph is more likely to stay within the same cluster than to end up in a different cluster after a small number of steps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57600"/>
            <a:ext cx="7350833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27530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Chinese Whispers graph clustering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MCL:</a:t>
            </a:r>
            <a:r>
              <a:rPr lang="en-US" dirty="0"/>
              <a:t> keep only a few strong neighbors</a:t>
            </a:r>
          </a:p>
          <a:p>
            <a:pPr marL="0" indent="0">
              <a:buNone/>
            </a:pPr>
            <a:r>
              <a:rPr lang="en-US" b="1" dirty="0"/>
              <a:t>Chinese Whispers: </a:t>
            </a:r>
            <a:r>
              <a:rPr lang="en-US" dirty="0"/>
              <a:t>only propagate strongest label in neighborhood</a:t>
            </a:r>
          </a:p>
          <a:p>
            <a:pPr lvl="1"/>
            <a:r>
              <a:rPr lang="en-US" dirty="0"/>
              <a:t>nodes have a class and communicate it to their adjacent nodes</a:t>
            </a:r>
          </a:p>
          <a:p>
            <a:pPr lvl="1"/>
            <a:r>
              <a:rPr lang="en-US" dirty="0"/>
              <a:t>a node adopts one of the majority classes in its neighborhood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453631" y="3975326"/>
            <a:ext cx="4768174" cy="2308324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>
              <a:spcBef>
                <a:spcPts val="0"/>
              </a:spcBef>
            </a:pPr>
            <a:r>
              <a:rPr lang="en-US" dirty="0">
                <a:latin typeface="Courier" charset="0"/>
              </a:rPr>
              <a:t>initialize:	</a:t>
            </a:r>
            <a:r>
              <a:rPr lang="en-US" dirty="0" err="1">
                <a:latin typeface="Courier" charset="0"/>
              </a:rPr>
              <a:t>forall</a:t>
            </a:r>
            <a:r>
              <a:rPr lang="en-US" dirty="0">
                <a:latin typeface="Courier" charset="0"/>
              </a:rPr>
              <a:t> v</a:t>
            </a:r>
            <a:r>
              <a:rPr lang="en-US" baseline="-25000" dirty="0">
                <a:latin typeface="Courier" charset="0"/>
              </a:rPr>
              <a:t>i</a:t>
            </a:r>
            <a:r>
              <a:rPr lang="en-US" dirty="0">
                <a:latin typeface="Courier" charset="0"/>
              </a:rPr>
              <a:t> in V: class(v</a:t>
            </a:r>
            <a:r>
              <a:rPr lang="en-US" baseline="-25000" dirty="0">
                <a:latin typeface="Courier" charset="0"/>
              </a:rPr>
              <a:t>i</a:t>
            </a:r>
            <a:r>
              <a:rPr lang="en-US" dirty="0">
                <a:latin typeface="Courier" charset="0"/>
              </a:rPr>
              <a:t>)=</a:t>
            </a:r>
            <a:r>
              <a:rPr lang="en-US" dirty="0" err="1">
                <a:latin typeface="Courier" charset="0"/>
              </a:rPr>
              <a:t>i</a:t>
            </a:r>
            <a:r>
              <a:rPr lang="en-US" dirty="0">
                <a:latin typeface="Courier" charset="0"/>
              </a:rPr>
              <a:t>;</a:t>
            </a:r>
          </a:p>
          <a:p>
            <a:pPr algn="l">
              <a:spcBef>
                <a:spcPts val="0"/>
              </a:spcBef>
            </a:pPr>
            <a:r>
              <a:rPr lang="en-US" dirty="0">
                <a:latin typeface="Courier" charset="0"/>
              </a:rPr>
              <a:t>while changes:</a:t>
            </a:r>
          </a:p>
          <a:p>
            <a:pPr algn="l">
              <a:spcBef>
                <a:spcPts val="0"/>
              </a:spcBef>
            </a:pPr>
            <a:r>
              <a:rPr lang="en-US" dirty="0">
                <a:latin typeface="Courier" charset="0"/>
              </a:rPr>
              <a:t>  </a:t>
            </a:r>
            <a:r>
              <a:rPr lang="en-US" dirty="0" err="1">
                <a:latin typeface="Courier" charset="0"/>
              </a:rPr>
              <a:t>forall</a:t>
            </a:r>
            <a:r>
              <a:rPr lang="en-US" dirty="0">
                <a:latin typeface="Courier" charset="0"/>
              </a:rPr>
              <a:t> v in V, randomized order:</a:t>
            </a:r>
          </a:p>
          <a:p>
            <a:pPr algn="l">
              <a:spcBef>
                <a:spcPts val="0"/>
              </a:spcBef>
            </a:pPr>
            <a:r>
              <a:rPr lang="en-US" dirty="0">
                <a:latin typeface="Courier" charset="0"/>
              </a:rPr>
              <a:t>	class(v)=highest ranked class in 			neighborhood of v;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5791200" y="2590800"/>
            <a:ext cx="3048000" cy="350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79388" indent="-17938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endParaRPr lang="en-US"/>
          </a:p>
        </p:txBody>
      </p:sp>
      <p:grpSp>
        <p:nvGrpSpPr>
          <p:cNvPr id="7" name="Group 31"/>
          <p:cNvGrpSpPr>
            <a:grpSpLocks/>
          </p:cNvGrpSpPr>
          <p:nvPr/>
        </p:nvGrpSpPr>
        <p:grpSpPr bwMode="auto">
          <a:xfrm>
            <a:off x="5427088" y="3561319"/>
            <a:ext cx="3397385" cy="2222536"/>
            <a:chOff x="432" y="2502"/>
            <a:chExt cx="2286" cy="1530"/>
          </a:xfrm>
        </p:grpSpPr>
        <p:sp>
          <p:nvSpPr>
            <p:cNvPr id="8" name="Line 6"/>
            <p:cNvSpPr>
              <a:spLocks noChangeShapeType="1"/>
            </p:cNvSpPr>
            <p:nvPr/>
          </p:nvSpPr>
          <p:spPr bwMode="auto">
            <a:xfrm>
              <a:off x="930" y="2880"/>
              <a:ext cx="454" cy="25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Line 7"/>
            <p:cNvSpPr>
              <a:spLocks noChangeShapeType="1"/>
            </p:cNvSpPr>
            <p:nvPr/>
          </p:nvSpPr>
          <p:spPr bwMode="auto">
            <a:xfrm flipV="1">
              <a:off x="1081" y="3328"/>
              <a:ext cx="303" cy="19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Line 8"/>
            <p:cNvSpPr>
              <a:spLocks noChangeShapeType="1"/>
            </p:cNvSpPr>
            <p:nvPr/>
          </p:nvSpPr>
          <p:spPr bwMode="auto">
            <a:xfrm>
              <a:off x="1687" y="3264"/>
              <a:ext cx="453" cy="19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Line 9"/>
            <p:cNvSpPr>
              <a:spLocks noChangeShapeType="1"/>
            </p:cNvSpPr>
            <p:nvPr/>
          </p:nvSpPr>
          <p:spPr bwMode="auto">
            <a:xfrm flipV="1">
              <a:off x="1687" y="2816"/>
              <a:ext cx="605" cy="25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Oval 10"/>
            <p:cNvSpPr>
              <a:spLocks noChangeArrowheads="1"/>
            </p:cNvSpPr>
            <p:nvPr/>
          </p:nvSpPr>
          <p:spPr bwMode="auto">
            <a:xfrm>
              <a:off x="1157" y="2944"/>
              <a:ext cx="832" cy="478"/>
            </a:xfrm>
            <a:prstGeom prst="ellipse">
              <a:avLst/>
            </a:prstGeom>
            <a:solidFill>
              <a:srgbClr val="FFFFFF"/>
            </a:solidFill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algn="ctr" eaLnBrk="0" hangingPunct="0"/>
              <a:r>
                <a:rPr lang="en-US" sz="1400" b="1">
                  <a:latin typeface="Times" charset="0"/>
                </a:rPr>
                <a:t>A</a:t>
              </a:r>
            </a:p>
            <a:p>
              <a:pPr algn="ctr" eaLnBrk="0" hangingPunct="0"/>
              <a:r>
                <a:rPr lang="en-US" sz="1400" i="1">
                  <a:latin typeface="Times" charset="0"/>
                </a:rPr>
                <a:t>L1</a:t>
              </a:r>
            </a:p>
            <a:p>
              <a:pPr algn="ctr" eaLnBrk="0" hangingPunct="0"/>
              <a:endParaRPr lang="en-US" sz="1400">
                <a:latin typeface="Times" charset="0"/>
              </a:endParaRPr>
            </a:p>
          </p:txBody>
        </p:sp>
        <p:sp>
          <p:nvSpPr>
            <p:cNvPr id="13" name="Oval 11"/>
            <p:cNvSpPr>
              <a:spLocks noChangeArrowheads="1"/>
            </p:cNvSpPr>
            <p:nvPr/>
          </p:nvSpPr>
          <p:spPr bwMode="auto">
            <a:xfrm>
              <a:off x="2216" y="2560"/>
              <a:ext cx="454" cy="437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algn="ctr" eaLnBrk="0" hangingPunct="0"/>
              <a:r>
                <a:rPr lang="en-US" sz="1400" b="1">
                  <a:latin typeface="Times" charset="0"/>
                </a:rPr>
                <a:t>D</a:t>
              </a:r>
            </a:p>
            <a:p>
              <a:pPr algn="ctr" eaLnBrk="0" hangingPunct="0"/>
              <a:r>
                <a:rPr lang="en-US" sz="1400" i="1">
                  <a:latin typeface="Times" charset="0"/>
                </a:rPr>
                <a:t>L2</a:t>
              </a:r>
            </a:p>
            <a:p>
              <a:pPr algn="ctr" eaLnBrk="0" hangingPunct="0"/>
              <a:endParaRPr lang="en-US" sz="1400">
                <a:latin typeface="Times" charset="0"/>
              </a:endParaRPr>
            </a:p>
          </p:txBody>
        </p:sp>
        <p:sp>
          <p:nvSpPr>
            <p:cNvPr id="14" name="Oval 12"/>
            <p:cNvSpPr>
              <a:spLocks noChangeArrowheads="1"/>
            </p:cNvSpPr>
            <p:nvPr/>
          </p:nvSpPr>
          <p:spPr bwMode="auto">
            <a:xfrm>
              <a:off x="2140" y="3253"/>
              <a:ext cx="454" cy="459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algn="ctr" eaLnBrk="0" hangingPunct="0"/>
              <a:r>
                <a:rPr lang="en-US" sz="1400" b="1">
                  <a:latin typeface="Times" charset="0"/>
                </a:rPr>
                <a:t>E</a:t>
              </a:r>
            </a:p>
            <a:p>
              <a:pPr algn="ctr" eaLnBrk="0" hangingPunct="0"/>
              <a:r>
                <a:rPr lang="en-US" sz="1400" i="1">
                  <a:latin typeface="Times" charset="0"/>
                </a:rPr>
                <a:t>L3</a:t>
              </a:r>
            </a:p>
            <a:p>
              <a:pPr algn="ctr" eaLnBrk="0" hangingPunct="0"/>
              <a:endParaRPr lang="en-US" sz="1400">
                <a:latin typeface="Times" charset="0"/>
              </a:endParaRPr>
            </a:p>
          </p:txBody>
        </p:sp>
        <p:sp>
          <p:nvSpPr>
            <p:cNvPr id="15" name="Oval 13"/>
            <p:cNvSpPr>
              <a:spLocks noChangeArrowheads="1"/>
            </p:cNvSpPr>
            <p:nvPr/>
          </p:nvSpPr>
          <p:spPr bwMode="auto">
            <a:xfrm>
              <a:off x="552" y="2640"/>
              <a:ext cx="454" cy="421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algn="ctr" eaLnBrk="0" hangingPunct="0"/>
              <a:r>
                <a:rPr lang="en-US" sz="1400" b="1">
                  <a:latin typeface="Times" charset="0"/>
                </a:rPr>
                <a:t>B</a:t>
              </a:r>
            </a:p>
            <a:p>
              <a:pPr algn="ctr" eaLnBrk="0" hangingPunct="0"/>
              <a:r>
                <a:rPr lang="en-US" sz="1400" i="1">
                  <a:latin typeface="Times" charset="0"/>
                </a:rPr>
                <a:t>L4</a:t>
              </a:r>
            </a:p>
            <a:p>
              <a:pPr algn="ctr" eaLnBrk="0" hangingPunct="0"/>
              <a:endParaRPr lang="en-US" sz="1400" i="1">
                <a:latin typeface="Times" charset="0"/>
              </a:endParaRPr>
            </a:p>
            <a:p>
              <a:pPr algn="ctr" eaLnBrk="0" hangingPunct="0"/>
              <a:endParaRPr lang="en-US" sz="1400">
                <a:latin typeface="Times" charset="0"/>
              </a:endParaRPr>
            </a:p>
          </p:txBody>
        </p:sp>
        <p:sp>
          <p:nvSpPr>
            <p:cNvPr id="16" name="Oval 14"/>
            <p:cNvSpPr>
              <a:spLocks noChangeArrowheads="1"/>
            </p:cNvSpPr>
            <p:nvPr/>
          </p:nvSpPr>
          <p:spPr bwMode="auto">
            <a:xfrm>
              <a:off x="703" y="3381"/>
              <a:ext cx="454" cy="459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algn="ctr" eaLnBrk="0" hangingPunct="0"/>
              <a:r>
                <a:rPr lang="en-US" sz="1400" b="1">
                  <a:latin typeface="Times" charset="0"/>
                </a:rPr>
                <a:t>C</a:t>
              </a:r>
            </a:p>
            <a:p>
              <a:pPr algn="ctr" eaLnBrk="0" hangingPunct="0"/>
              <a:r>
                <a:rPr lang="en-US" sz="1400" i="1">
                  <a:latin typeface="Times" charset="0"/>
                </a:rPr>
                <a:t>L3</a:t>
              </a:r>
            </a:p>
            <a:p>
              <a:pPr algn="ctr" eaLnBrk="0" hangingPunct="0"/>
              <a:endParaRPr lang="en-US" sz="1400">
                <a:latin typeface="Times" charset="0"/>
              </a:endParaRPr>
            </a:p>
          </p:txBody>
        </p:sp>
        <p:sp>
          <p:nvSpPr>
            <p:cNvPr id="17" name="Text Box 15"/>
            <p:cNvSpPr txBox="1">
              <a:spLocks noChangeArrowheads="1"/>
            </p:cNvSpPr>
            <p:nvPr/>
          </p:nvSpPr>
          <p:spPr bwMode="auto">
            <a:xfrm>
              <a:off x="1762" y="2752"/>
              <a:ext cx="378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l" eaLnBrk="0" hangingPunct="0"/>
              <a:r>
                <a:rPr lang="en-US" sz="1400"/>
                <a:t>5</a:t>
              </a:r>
            </a:p>
          </p:txBody>
        </p:sp>
        <p:sp>
          <p:nvSpPr>
            <p:cNvPr id="18" name="Text Box 16"/>
            <p:cNvSpPr txBox="1">
              <a:spLocks noChangeArrowheads="1"/>
            </p:cNvSpPr>
            <p:nvPr/>
          </p:nvSpPr>
          <p:spPr bwMode="auto">
            <a:xfrm>
              <a:off x="1081" y="2816"/>
              <a:ext cx="379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l" eaLnBrk="0" hangingPunct="0"/>
              <a:r>
                <a:rPr lang="en-US" sz="1400"/>
                <a:t>8</a:t>
              </a:r>
            </a:p>
          </p:txBody>
        </p:sp>
        <p:sp>
          <p:nvSpPr>
            <p:cNvPr id="19" name="Text Box 17"/>
            <p:cNvSpPr txBox="1">
              <a:spLocks noChangeArrowheads="1"/>
            </p:cNvSpPr>
            <p:nvPr/>
          </p:nvSpPr>
          <p:spPr bwMode="auto">
            <a:xfrm>
              <a:off x="1157" y="3392"/>
              <a:ext cx="378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l" eaLnBrk="0" hangingPunct="0"/>
              <a:r>
                <a:rPr lang="en-US" sz="1400"/>
                <a:t>6</a:t>
              </a:r>
            </a:p>
          </p:txBody>
        </p:sp>
        <p:sp>
          <p:nvSpPr>
            <p:cNvPr id="20" name="Text Box 18"/>
            <p:cNvSpPr txBox="1">
              <a:spLocks noChangeArrowheads="1"/>
            </p:cNvSpPr>
            <p:nvPr/>
          </p:nvSpPr>
          <p:spPr bwMode="auto">
            <a:xfrm>
              <a:off x="1762" y="3328"/>
              <a:ext cx="378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l" eaLnBrk="0" hangingPunct="0"/>
              <a:r>
                <a:rPr lang="en-US" sz="1400"/>
                <a:t>3</a:t>
              </a:r>
            </a:p>
          </p:txBody>
        </p:sp>
        <p:sp>
          <p:nvSpPr>
            <p:cNvPr id="21" name="Text Box 19"/>
            <p:cNvSpPr txBox="1">
              <a:spLocks noChangeArrowheads="1"/>
            </p:cNvSpPr>
            <p:nvPr/>
          </p:nvSpPr>
          <p:spPr bwMode="auto">
            <a:xfrm>
              <a:off x="2256" y="2976"/>
              <a:ext cx="462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400"/>
                <a:t>deg=1</a:t>
              </a:r>
            </a:p>
          </p:txBody>
        </p:sp>
        <p:sp>
          <p:nvSpPr>
            <p:cNvPr id="22" name="Text Box 20"/>
            <p:cNvSpPr txBox="1">
              <a:spLocks noChangeArrowheads="1"/>
            </p:cNvSpPr>
            <p:nvPr/>
          </p:nvSpPr>
          <p:spPr bwMode="auto">
            <a:xfrm>
              <a:off x="576" y="3024"/>
              <a:ext cx="462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 cap="rnd">
                  <a:solidFill>
                    <a:schemeClr val="tx1"/>
                  </a:solidFill>
                  <a:prstDash val="sysDot"/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400"/>
                <a:t>deg=2</a:t>
              </a:r>
            </a:p>
          </p:txBody>
        </p:sp>
        <p:sp>
          <p:nvSpPr>
            <p:cNvPr id="23" name="Text Box 21"/>
            <p:cNvSpPr txBox="1">
              <a:spLocks noChangeArrowheads="1"/>
            </p:cNvSpPr>
            <p:nvPr/>
          </p:nvSpPr>
          <p:spPr bwMode="auto">
            <a:xfrm>
              <a:off x="2160" y="3696"/>
              <a:ext cx="462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400"/>
                <a:t>deg=3</a:t>
              </a:r>
            </a:p>
          </p:txBody>
        </p:sp>
        <p:sp>
          <p:nvSpPr>
            <p:cNvPr id="24" name="Text Box 22"/>
            <p:cNvSpPr txBox="1">
              <a:spLocks noChangeArrowheads="1"/>
            </p:cNvSpPr>
            <p:nvPr/>
          </p:nvSpPr>
          <p:spPr bwMode="auto">
            <a:xfrm>
              <a:off x="720" y="3792"/>
              <a:ext cx="462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400"/>
                <a:t>deg=5</a:t>
              </a:r>
            </a:p>
          </p:txBody>
        </p:sp>
        <p:sp>
          <p:nvSpPr>
            <p:cNvPr id="25" name="Text Box 23"/>
            <p:cNvSpPr txBox="1">
              <a:spLocks noChangeArrowheads="1"/>
            </p:cNvSpPr>
            <p:nvPr/>
          </p:nvSpPr>
          <p:spPr bwMode="auto">
            <a:xfrm>
              <a:off x="1392" y="3408"/>
              <a:ext cx="462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400"/>
                <a:t>deg=4</a:t>
              </a:r>
            </a:p>
          </p:txBody>
        </p:sp>
        <p:sp>
          <p:nvSpPr>
            <p:cNvPr id="26" name="Line 24"/>
            <p:cNvSpPr>
              <a:spLocks noChangeShapeType="1"/>
            </p:cNvSpPr>
            <p:nvPr/>
          </p:nvSpPr>
          <p:spPr bwMode="auto">
            <a:xfrm flipH="1" flipV="1">
              <a:off x="567" y="2502"/>
              <a:ext cx="102" cy="15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Line 25"/>
            <p:cNvSpPr>
              <a:spLocks noChangeShapeType="1"/>
            </p:cNvSpPr>
            <p:nvPr/>
          </p:nvSpPr>
          <p:spPr bwMode="auto">
            <a:xfrm flipH="1" flipV="1">
              <a:off x="432" y="3360"/>
              <a:ext cx="336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Line 26"/>
            <p:cNvSpPr>
              <a:spLocks noChangeShapeType="1"/>
            </p:cNvSpPr>
            <p:nvPr/>
          </p:nvSpPr>
          <p:spPr bwMode="auto">
            <a:xfrm flipH="1" flipV="1">
              <a:off x="432" y="3600"/>
              <a:ext cx="267" cy="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Line 27"/>
            <p:cNvSpPr>
              <a:spLocks noChangeShapeType="1"/>
            </p:cNvSpPr>
            <p:nvPr/>
          </p:nvSpPr>
          <p:spPr bwMode="auto">
            <a:xfrm flipH="1">
              <a:off x="432" y="3759"/>
              <a:ext cx="324" cy="12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Line 28"/>
            <p:cNvSpPr>
              <a:spLocks noChangeShapeType="1"/>
            </p:cNvSpPr>
            <p:nvPr/>
          </p:nvSpPr>
          <p:spPr bwMode="auto">
            <a:xfrm>
              <a:off x="1056" y="3804"/>
              <a:ext cx="96" cy="22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Line 29"/>
            <p:cNvSpPr>
              <a:spLocks noChangeShapeType="1"/>
            </p:cNvSpPr>
            <p:nvPr/>
          </p:nvSpPr>
          <p:spPr bwMode="auto">
            <a:xfrm>
              <a:off x="2535" y="3645"/>
              <a:ext cx="153" cy="14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Line 30"/>
            <p:cNvSpPr>
              <a:spLocks noChangeShapeType="1"/>
            </p:cNvSpPr>
            <p:nvPr/>
          </p:nvSpPr>
          <p:spPr bwMode="auto">
            <a:xfrm>
              <a:off x="2592" y="3504"/>
              <a:ext cx="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3" name="Rectangle 5"/>
          <p:cNvSpPr/>
          <p:nvPr/>
        </p:nvSpPr>
        <p:spPr>
          <a:xfrm>
            <a:off x="453631" y="3229575"/>
            <a:ext cx="493324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Biemann, C. (2006): Chinese Whispers - an Efficient Graph Clustering Algorithm</a:t>
            </a:r>
          </a:p>
          <a:p>
            <a:r>
              <a:rPr lang="en-US" sz="1000" dirty="0"/>
              <a:t>and its Application to Natural Language Processing Problems.</a:t>
            </a:r>
          </a:p>
          <a:p>
            <a:r>
              <a:rPr lang="en-US" sz="1000" dirty="0"/>
              <a:t>Proceedings of the HLT-NAACL-06 Workshop on Textgraphs-06, New York, USA.</a:t>
            </a:r>
          </a:p>
        </p:txBody>
      </p:sp>
    </p:spTree>
    <p:extLst>
      <p:ext uri="{BB962C8B-B14F-4D97-AF65-F5344CB8AC3E}">
        <p14:creationId xmlns:p14="http://schemas.microsoft.com/office/powerpoint/2010/main" val="176225037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Application: Language separation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0825" y="1592263"/>
            <a:ext cx="4180171" cy="478948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Multilingual word co-occurrence graph is connected as some words are used in several languages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Cluster the multilingual word co-occurrence graph and use cluster members to identify sentences/documents belonging to that cluster</a:t>
            </a:r>
          </a:p>
          <a:p>
            <a:endParaRPr lang="de-DE" dirty="0"/>
          </a:p>
        </p:txBody>
      </p:sp>
      <p:pic>
        <p:nvPicPr>
          <p:cNvPr id="8" name="Picture 7" descr="de_en_labels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"/>
          <a:stretch/>
        </p:blipFill>
        <p:spPr>
          <a:xfrm>
            <a:off x="4430996" y="1107440"/>
            <a:ext cx="4691163" cy="5080000"/>
          </a:xfrm>
          <a:prstGeom prst="rect">
            <a:avLst/>
          </a:prstGeom>
        </p:spPr>
      </p:pic>
      <p:pic>
        <p:nvPicPr>
          <p:cNvPr id="7" name="Picture 6" descr="de_en_plain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3" r="1"/>
          <a:stretch/>
        </p:blipFill>
        <p:spPr>
          <a:xfrm>
            <a:off x="4430996" y="1107440"/>
            <a:ext cx="464312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836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Clustering with Chinese Whispers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Random </a:t>
            </a:r>
            <a:r>
              <a:rPr lang="de-DE" dirty="0" err="1"/>
              <a:t>Initialization</a:t>
            </a:r>
            <a:endParaRPr lang="de-DE" dirty="0"/>
          </a:p>
          <a:p>
            <a:pPr marL="0" indent="0">
              <a:buNone/>
            </a:pPr>
            <a:r>
              <a:rPr lang="de-DE" dirty="0"/>
              <a:t>Iteration 1</a:t>
            </a:r>
          </a:p>
          <a:p>
            <a:pPr marL="0" indent="0">
              <a:buNone/>
            </a:pPr>
            <a:r>
              <a:rPr lang="de-DE" dirty="0"/>
              <a:t>Iteration 2</a:t>
            </a:r>
          </a:p>
          <a:p>
            <a:pPr marL="0" indent="0">
              <a:buNone/>
            </a:pPr>
            <a:r>
              <a:rPr lang="de-DE" dirty="0"/>
              <a:t>Iteration 3</a:t>
            </a:r>
          </a:p>
          <a:p>
            <a:pPr marL="0" indent="0">
              <a:buNone/>
            </a:pPr>
            <a:r>
              <a:rPr lang="de-DE" dirty="0"/>
              <a:t>Iteration 4</a:t>
            </a:r>
          </a:p>
          <a:p>
            <a:pPr marL="0" indent="0">
              <a:buNone/>
            </a:pPr>
            <a:r>
              <a:rPr lang="de-DE" dirty="0"/>
              <a:t>Iteration 5 </a:t>
            </a:r>
          </a:p>
          <a:p>
            <a:pPr marL="0" indent="0">
              <a:buNone/>
            </a:pPr>
            <a:r>
              <a:rPr lang="de-DE" dirty="0" err="1"/>
              <a:t>Stop</a:t>
            </a:r>
            <a:endParaRPr lang="de-DE" dirty="0"/>
          </a:p>
        </p:txBody>
      </p:sp>
      <p:pic>
        <p:nvPicPr>
          <p:cNvPr id="8" name="Picture 7" descr="de_en_labels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"/>
          <a:stretch/>
        </p:blipFill>
        <p:spPr>
          <a:xfrm>
            <a:off x="4035409" y="1448251"/>
            <a:ext cx="4714630" cy="5105412"/>
          </a:xfrm>
          <a:prstGeom prst="rect">
            <a:avLst/>
          </a:prstGeom>
        </p:spPr>
      </p:pic>
      <p:pic>
        <p:nvPicPr>
          <p:cNvPr id="9" name="Picture 8" descr="de_en_it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5409" y="1448250"/>
            <a:ext cx="4778717" cy="5105412"/>
          </a:xfrm>
          <a:prstGeom prst="rect">
            <a:avLst/>
          </a:prstGeom>
        </p:spPr>
      </p:pic>
      <p:pic>
        <p:nvPicPr>
          <p:cNvPr id="10" name="Picture 9" descr="de_en_it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4130" y="1448251"/>
            <a:ext cx="4728417" cy="5105412"/>
          </a:xfrm>
          <a:prstGeom prst="rect">
            <a:avLst/>
          </a:prstGeom>
        </p:spPr>
      </p:pic>
      <p:pic>
        <p:nvPicPr>
          <p:cNvPr id="11" name="Picture 10" descr="de_en_it2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8"/>
          <a:stretch/>
        </p:blipFill>
        <p:spPr>
          <a:xfrm>
            <a:off x="4090273" y="1449183"/>
            <a:ext cx="4730070" cy="5112713"/>
          </a:xfrm>
          <a:prstGeom prst="rect">
            <a:avLst/>
          </a:prstGeom>
        </p:spPr>
      </p:pic>
      <p:pic>
        <p:nvPicPr>
          <p:cNvPr id="12" name="Picture 11" descr="de_en_it3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0273" y="1447799"/>
            <a:ext cx="4748927" cy="5101887"/>
          </a:xfrm>
          <a:prstGeom prst="rect">
            <a:avLst/>
          </a:prstGeom>
        </p:spPr>
      </p:pic>
      <p:pic>
        <p:nvPicPr>
          <p:cNvPr id="13" name="Picture 12" descr="de_en_it4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3243" y="1447799"/>
            <a:ext cx="4705996" cy="5101887"/>
          </a:xfrm>
          <a:prstGeom prst="rect">
            <a:avLst/>
          </a:prstGeom>
        </p:spPr>
      </p:pic>
      <p:pic>
        <p:nvPicPr>
          <p:cNvPr id="14" name="Picture 13" descr="de_en_it5.png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9"/>
          <a:stretch/>
        </p:blipFill>
        <p:spPr>
          <a:xfrm>
            <a:off x="4035409" y="1447799"/>
            <a:ext cx="4660903" cy="5101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265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“Look </a:t>
            </a:r>
            <a:r>
              <a:rPr lang="de-DE" dirty="0" err="1"/>
              <a:t>at</a:t>
            </a:r>
            <a:r>
              <a:rPr lang="de-DE" dirty="0"/>
              <a:t> </a:t>
            </a:r>
            <a:r>
              <a:rPr lang="de-DE" dirty="0" err="1"/>
              <a:t>my</a:t>
            </a:r>
            <a:r>
              <a:rPr lang="de-DE" dirty="0"/>
              <a:t> </a:t>
            </a:r>
            <a:r>
              <a:rPr lang="de-DE" dirty="0" err="1"/>
              <a:t>nice</a:t>
            </a:r>
            <a:r>
              <a:rPr lang="de-DE" dirty="0"/>
              <a:t> </a:t>
            </a:r>
            <a:r>
              <a:rPr lang="de-DE" dirty="0" err="1"/>
              <a:t>languages</a:t>
            </a:r>
            <a:r>
              <a:rPr lang="de-DE" dirty="0"/>
              <a:t>!”</a:t>
            </a:r>
          </a:p>
        </p:txBody>
      </p:sp>
      <p:sp>
        <p:nvSpPr>
          <p:cNvPr id="6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1600" b="1" dirty="0" err="1"/>
              <a:t>Latin</a:t>
            </a:r>
            <a:endParaRPr lang="de-DE" sz="1600" b="1" dirty="0"/>
          </a:p>
          <a:p>
            <a:pPr lvl="1"/>
            <a:r>
              <a:rPr lang="de-DE" sz="1400" dirty="0"/>
              <a:t>In </a:t>
            </a:r>
            <a:r>
              <a:rPr lang="de-DE" sz="1400" dirty="0" err="1"/>
              <a:t>expeditionibus</a:t>
            </a:r>
            <a:r>
              <a:rPr lang="de-DE" sz="1400" dirty="0"/>
              <a:t> </a:t>
            </a:r>
            <a:r>
              <a:rPr lang="de-DE" sz="1400" dirty="0" err="1"/>
              <a:t>tessellata</a:t>
            </a:r>
            <a:r>
              <a:rPr lang="de-DE" sz="1400" dirty="0"/>
              <a:t> et </a:t>
            </a:r>
            <a:r>
              <a:rPr lang="de-DE" sz="1400" dirty="0" err="1"/>
              <a:t>sectilia</a:t>
            </a:r>
            <a:r>
              <a:rPr lang="de-DE" sz="1400" dirty="0"/>
              <a:t> </a:t>
            </a:r>
            <a:r>
              <a:rPr lang="de-DE" sz="1400" dirty="0" err="1"/>
              <a:t>pauimenta</a:t>
            </a:r>
            <a:r>
              <a:rPr lang="de-DE" sz="1400" dirty="0"/>
              <a:t> </a:t>
            </a:r>
            <a:r>
              <a:rPr lang="de-DE" sz="1400" dirty="0" err="1"/>
              <a:t>circumferebat</a:t>
            </a:r>
            <a:endParaRPr lang="de-DE" sz="1400" dirty="0"/>
          </a:p>
          <a:p>
            <a:pPr lvl="1"/>
            <a:r>
              <a:rPr lang="de-DE" sz="1400" dirty="0" err="1"/>
              <a:t>Britanniam</a:t>
            </a:r>
            <a:r>
              <a:rPr lang="de-DE" sz="1400" dirty="0"/>
              <a:t> </a:t>
            </a:r>
            <a:r>
              <a:rPr lang="de-DE" sz="1400" dirty="0" err="1"/>
              <a:t>petiuit</a:t>
            </a:r>
            <a:r>
              <a:rPr lang="de-DE" sz="1400" dirty="0"/>
              <a:t> spe </a:t>
            </a:r>
            <a:r>
              <a:rPr lang="de-DE" sz="1400" dirty="0" err="1"/>
              <a:t>margaritarum</a:t>
            </a:r>
            <a:r>
              <a:rPr lang="de-DE" sz="1400" dirty="0"/>
              <a:t>: </a:t>
            </a:r>
            <a:r>
              <a:rPr lang="de-DE" sz="1400" dirty="0" err="1"/>
              <a:t>earum</a:t>
            </a:r>
            <a:r>
              <a:rPr lang="de-DE" sz="1400" dirty="0"/>
              <a:t> </a:t>
            </a:r>
            <a:r>
              <a:rPr lang="de-DE" sz="1400" dirty="0" err="1"/>
              <a:t>amplitudinem</a:t>
            </a:r>
            <a:r>
              <a:rPr lang="de-DE" sz="1400" dirty="0"/>
              <a:t> </a:t>
            </a:r>
            <a:r>
              <a:rPr lang="de-DE" sz="1400" dirty="0" err="1"/>
              <a:t>conferebat</a:t>
            </a:r>
            <a:r>
              <a:rPr lang="de-DE" sz="1400" dirty="0"/>
              <a:t> et </a:t>
            </a:r>
            <a:r>
              <a:rPr lang="de-DE" sz="1400" dirty="0" err="1"/>
              <a:t>interdum</a:t>
            </a:r>
            <a:r>
              <a:rPr lang="de-DE" sz="1400" dirty="0"/>
              <a:t> </a:t>
            </a:r>
            <a:r>
              <a:rPr lang="de-DE" sz="1400" dirty="0" err="1"/>
              <a:t>sua</a:t>
            </a:r>
            <a:r>
              <a:rPr lang="de-DE" sz="1400" dirty="0"/>
              <a:t> manu </a:t>
            </a:r>
            <a:r>
              <a:rPr lang="de-DE" sz="1400" dirty="0" err="1"/>
              <a:t>exigebat</a:t>
            </a:r>
            <a:endParaRPr lang="de-DE" sz="1400" dirty="0"/>
          </a:p>
          <a:p>
            <a:pPr marL="0" indent="0">
              <a:buNone/>
            </a:pPr>
            <a:r>
              <a:rPr lang="de-DE" sz="1600" b="1" dirty="0"/>
              <a:t>Scripting</a:t>
            </a:r>
          </a:p>
          <a:p>
            <a:pPr lvl="1"/>
            <a:r>
              <a:rPr lang="de-DE" sz="1400" dirty="0"/>
              <a:t>@echo @cd $(TLSFDIR);$(CC) $(RTLFLAGS) $(RTL_LWIPFLAGS) -c $(TLSFSRC) …</a:t>
            </a:r>
          </a:p>
          <a:p>
            <a:pPr lvl="1"/>
            <a:r>
              <a:rPr lang="de-DE" sz="1400" dirty="0"/>
              <a:t>@echo @cd $(TOOLSDIR);$(CC) $(RTLFLAGS) $(RTL_LWIPFLAGS) -c $(TOOLSSRC) ..</a:t>
            </a:r>
          </a:p>
          <a:p>
            <a:pPr marL="0" indent="0">
              <a:buNone/>
            </a:pPr>
            <a:r>
              <a:rPr lang="de-DE" sz="1600" b="1" dirty="0" err="1"/>
              <a:t>Hungarian</a:t>
            </a:r>
            <a:endParaRPr lang="de-DE" sz="1600" b="1" dirty="0"/>
          </a:p>
          <a:p>
            <a:pPr lvl="1"/>
            <a:r>
              <a:rPr lang="de-DE" sz="1400" dirty="0"/>
              <a:t>A </a:t>
            </a:r>
            <a:r>
              <a:rPr lang="de-DE" sz="1400" dirty="0" err="1"/>
              <a:t>külügyminiszter</a:t>
            </a:r>
            <a:r>
              <a:rPr lang="de-DE" sz="1400" dirty="0"/>
              <a:t> a </a:t>
            </a:r>
            <a:r>
              <a:rPr lang="de-DE" sz="1400" dirty="0" err="1"/>
              <a:t>diplomáciai</a:t>
            </a:r>
            <a:r>
              <a:rPr lang="de-DE" sz="1400" dirty="0"/>
              <a:t> </a:t>
            </a:r>
            <a:r>
              <a:rPr lang="de-DE" sz="1400" dirty="0" err="1"/>
              <a:t>és</a:t>
            </a:r>
            <a:r>
              <a:rPr lang="de-DE" sz="1400" dirty="0"/>
              <a:t> </a:t>
            </a:r>
            <a:r>
              <a:rPr lang="de-DE" sz="1400" dirty="0" err="1"/>
              <a:t>konzuli</a:t>
            </a:r>
            <a:r>
              <a:rPr lang="de-DE" sz="1400" dirty="0"/>
              <a:t> </a:t>
            </a:r>
            <a:r>
              <a:rPr lang="de-DE" sz="1400" dirty="0" err="1"/>
              <a:t>képviseletek</a:t>
            </a:r>
            <a:r>
              <a:rPr lang="de-DE" sz="1400" dirty="0"/>
              <a:t> </a:t>
            </a:r>
            <a:r>
              <a:rPr lang="de-DE" sz="1400" dirty="0" err="1"/>
              <a:t>címjegyzékét</a:t>
            </a:r>
            <a:r>
              <a:rPr lang="de-DE" sz="1400" dirty="0"/>
              <a:t> </a:t>
            </a:r>
            <a:r>
              <a:rPr lang="de-DE" sz="1400" dirty="0" err="1"/>
              <a:t>és</a:t>
            </a:r>
            <a:r>
              <a:rPr lang="de-DE" sz="1400" dirty="0"/>
              <a:t> </a:t>
            </a:r>
            <a:r>
              <a:rPr lang="de-DE" sz="1400" dirty="0" err="1"/>
              <a:t>konzuli</a:t>
            </a:r>
            <a:r>
              <a:rPr lang="de-DE" sz="1400" dirty="0"/>
              <a:t>  …</a:t>
            </a:r>
          </a:p>
          <a:p>
            <a:pPr lvl="1"/>
            <a:r>
              <a:rPr lang="de-DE" sz="1400" dirty="0" err="1"/>
              <a:t>Köztestületek</a:t>
            </a:r>
            <a:r>
              <a:rPr lang="de-DE" sz="1400" dirty="0"/>
              <a:t>, </a:t>
            </a:r>
            <a:r>
              <a:rPr lang="de-DE" sz="1400" dirty="0" err="1"/>
              <a:t>jogi</a:t>
            </a:r>
            <a:r>
              <a:rPr lang="de-DE" sz="1400" dirty="0"/>
              <a:t> </a:t>
            </a:r>
            <a:r>
              <a:rPr lang="de-DE" sz="1400" dirty="0" err="1"/>
              <a:t>személyiséggel</a:t>
            </a:r>
            <a:r>
              <a:rPr lang="de-DE" sz="1400" dirty="0"/>
              <a:t> </a:t>
            </a:r>
            <a:r>
              <a:rPr lang="de-DE" sz="1400" dirty="0" err="1"/>
              <a:t>és</a:t>
            </a:r>
            <a:r>
              <a:rPr lang="de-DE" sz="1400" dirty="0"/>
              <a:t> </a:t>
            </a:r>
            <a:r>
              <a:rPr lang="de-DE" sz="1400" dirty="0" err="1"/>
              <a:t>helyi</a:t>
            </a:r>
            <a:r>
              <a:rPr lang="de-DE" sz="1400" dirty="0"/>
              <a:t> </a:t>
            </a:r>
            <a:r>
              <a:rPr lang="de-DE" sz="1400" dirty="0" err="1"/>
              <a:t>jogalkotási</a:t>
            </a:r>
            <a:r>
              <a:rPr lang="de-DE" sz="1400" dirty="0"/>
              <a:t> </a:t>
            </a:r>
            <a:r>
              <a:rPr lang="de-DE" sz="1400" dirty="0" err="1"/>
              <a:t>jogkörrel</a:t>
            </a:r>
            <a:r>
              <a:rPr lang="de-DE" sz="1400" dirty="0"/>
              <a:t>.</a:t>
            </a:r>
          </a:p>
          <a:p>
            <a:pPr marL="0" indent="0">
              <a:buNone/>
            </a:pPr>
            <a:r>
              <a:rPr lang="de-DE" sz="1600" b="1" dirty="0"/>
              <a:t>Esperanto</a:t>
            </a:r>
          </a:p>
          <a:p>
            <a:pPr lvl="1"/>
            <a:r>
              <a:rPr lang="de-DE" sz="1400" dirty="0" err="1"/>
              <a:t>Por</a:t>
            </a:r>
            <a:r>
              <a:rPr lang="de-DE" sz="1400" dirty="0"/>
              <a:t> vidi </a:t>
            </a:r>
            <a:r>
              <a:rPr lang="de-DE" sz="1400" dirty="0" err="1"/>
              <a:t>ghin</a:t>
            </a:r>
            <a:r>
              <a:rPr lang="de-DE" sz="1400" dirty="0"/>
              <a:t> </a:t>
            </a:r>
            <a:r>
              <a:rPr lang="de-DE" sz="1400" dirty="0" err="1"/>
              <a:t>kun</a:t>
            </a:r>
            <a:r>
              <a:rPr lang="de-DE" sz="1400" dirty="0"/>
              <a:t> </a:t>
            </a:r>
            <a:r>
              <a:rPr lang="de-DE" sz="1400" dirty="0" err="1"/>
              <a:t>internacia</a:t>
            </a:r>
            <a:r>
              <a:rPr lang="de-DE" sz="1400" dirty="0"/>
              <a:t> </a:t>
            </a:r>
            <a:r>
              <a:rPr lang="de-DE" sz="1400" dirty="0" err="1"/>
              <a:t>kodigho</a:t>
            </a:r>
            <a:r>
              <a:rPr lang="de-DE" sz="1400" dirty="0"/>
              <a:t> </a:t>
            </a:r>
            <a:r>
              <a:rPr lang="de-DE" sz="1400" dirty="0" err="1"/>
              <a:t>kaj</a:t>
            </a:r>
            <a:r>
              <a:rPr lang="de-DE" sz="1400" dirty="0"/>
              <a:t> </a:t>
            </a:r>
            <a:r>
              <a:rPr lang="de-DE" sz="1400" dirty="0" err="1"/>
              <a:t>kun</a:t>
            </a:r>
            <a:r>
              <a:rPr lang="de-DE" sz="1400" dirty="0"/>
              <a:t> </a:t>
            </a:r>
            <a:r>
              <a:rPr lang="de-DE" sz="1400" dirty="0" err="1"/>
              <a:t>kelkaj</a:t>
            </a:r>
            <a:r>
              <a:rPr lang="de-DE" sz="1400" dirty="0"/>
              <a:t> </a:t>
            </a:r>
            <a:r>
              <a:rPr lang="de-DE" sz="1400" dirty="0" err="1"/>
              <a:t>bildoj</a:t>
            </a:r>
            <a:r>
              <a:rPr lang="de-DE" sz="1400" dirty="0"/>
              <a:t> </a:t>
            </a:r>
            <a:r>
              <a:rPr lang="de-DE" sz="1400" dirty="0" err="1"/>
              <a:t>kliku</a:t>
            </a:r>
            <a:r>
              <a:rPr lang="de-DE" sz="1400" dirty="0"/>
              <a:t> </a:t>
            </a:r>
            <a:r>
              <a:rPr lang="de-DE" sz="1400" dirty="0" err="1"/>
              <a:t>tie</a:t>
            </a:r>
            <a:r>
              <a:rPr lang="de-DE" sz="1400" dirty="0"/>
              <a:t> </a:t>
            </a:r>
            <a:r>
              <a:rPr lang="de-DE" sz="1400" dirty="0" err="1"/>
              <a:t>chi</a:t>
            </a:r>
            <a:r>
              <a:rPr lang="de-DE" sz="1400" dirty="0"/>
              <a:t> ) La </a:t>
            </a:r>
            <a:r>
              <a:rPr lang="de-DE" sz="1400" dirty="0" err="1"/>
              <a:t>Hispana</a:t>
            </a:r>
            <a:r>
              <a:rPr lang="de-DE" sz="1400" dirty="0"/>
              <a:t>.. </a:t>
            </a:r>
          </a:p>
          <a:p>
            <a:pPr lvl="1"/>
            <a:r>
              <a:rPr lang="de-DE" sz="1400" dirty="0"/>
              <a:t>Ne nur pro </a:t>
            </a:r>
            <a:r>
              <a:rPr lang="de-DE" sz="1400" dirty="0" err="1"/>
              <a:t>tio</a:t>
            </a:r>
            <a:r>
              <a:rPr lang="de-DE" sz="1400" dirty="0"/>
              <a:t>, </a:t>
            </a:r>
            <a:r>
              <a:rPr lang="de-DE" sz="1400" dirty="0" err="1"/>
              <a:t>ke</a:t>
            </a:r>
            <a:r>
              <a:rPr lang="de-DE" sz="1400" dirty="0"/>
              <a:t> </a:t>
            </a:r>
            <a:r>
              <a:rPr lang="de-DE" sz="1400" dirty="0" err="1"/>
              <a:t>ghi</a:t>
            </a:r>
            <a:r>
              <a:rPr lang="de-DE" sz="1400" dirty="0"/>
              <a:t> </a:t>
            </a:r>
            <a:r>
              <a:rPr lang="de-DE" sz="1400" dirty="0" err="1"/>
              <a:t>perdigis</a:t>
            </a:r>
            <a:r>
              <a:rPr lang="de-DE" sz="1400" dirty="0"/>
              <a:t> la </a:t>
            </a:r>
            <a:r>
              <a:rPr lang="de-DE" sz="1400" dirty="0" err="1"/>
              <a:t>vivon</a:t>
            </a:r>
            <a:r>
              <a:rPr lang="de-DE" sz="1400" dirty="0"/>
              <a:t> de </a:t>
            </a:r>
            <a:r>
              <a:rPr lang="de-DE" sz="1400" dirty="0" err="1"/>
              <a:t>kelk-centmil</a:t>
            </a:r>
            <a:r>
              <a:rPr lang="de-DE" sz="1400" dirty="0"/>
              <a:t> </a:t>
            </a:r>
            <a:r>
              <a:rPr lang="de-DE" sz="1400" dirty="0" err="1"/>
              <a:t>hispanoj</a:t>
            </a:r>
            <a:r>
              <a:rPr lang="de-DE" sz="1400" dirty="0"/>
              <a:t>, </a:t>
            </a:r>
            <a:r>
              <a:rPr lang="de-DE" sz="1400" dirty="0" err="1"/>
              <a:t>sed</a:t>
            </a:r>
            <a:r>
              <a:rPr lang="de-DE" sz="1400" dirty="0"/>
              <a:t> </a:t>
            </a:r>
            <a:r>
              <a:rPr lang="de-DE" sz="1400" dirty="0" err="1"/>
              <a:t>ankau</a:t>
            </a:r>
            <a:r>
              <a:rPr lang="de-DE" sz="1400" dirty="0"/>
              <a:t> pro </a:t>
            </a:r>
            <a:r>
              <a:rPr lang="de-DE" sz="1400" dirty="0" err="1"/>
              <a:t>ghia</a:t>
            </a:r>
            <a:r>
              <a:rPr lang="de-DE" sz="1400" dirty="0"/>
              <a:t> </a:t>
            </a:r>
            <a:r>
              <a:rPr lang="de-DE" sz="1400" dirty="0" err="1"/>
              <a:t>efiko</a:t>
            </a:r>
            <a:r>
              <a:rPr lang="de-DE" sz="1400" dirty="0"/>
              <a:t>..</a:t>
            </a:r>
          </a:p>
          <a:p>
            <a:pPr marL="0" indent="0">
              <a:buNone/>
            </a:pPr>
            <a:r>
              <a:rPr lang="de-DE" sz="1600" b="1" dirty="0"/>
              <a:t>Human Genome</a:t>
            </a:r>
          </a:p>
          <a:p>
            <a:pPr lvl="1"/>
            <a:r>
              <a:rPr lang="de-DE" sz="1400" dirty="0"/>
              <a:t>1 </a:t>
            </a:r>
            <a:r>
              <a:rPr lang="de-DE" sz="1400" dirty="0" err="1"/>
              <a:t>atgacgatga</a:t>
            </a:r>
            <a:r>
              <a:rPr lang="de-DE" sz="1400" dirty="0"/>
              <a:t> </a:t>
            </a:r>
            <a:r>
              <a:rPr lang="de-DE" sz="1400" dirty="0" err="1"/>
              <a:t>gtacaaacaa</a:t>
            </a:r>
            <a:r>
              <a:rPr lang="de-DE" sz="1400" dirty="0"/>
              <a:t> </a:t>
            </a:r>
            <a:r>
              <a:rPr lang="de-DE" sz="1400" dirty="0" err="1"/>
              <a:t>ctgcgagagc</a:t>
            </a:r>
            <a:r>
              <a:rPr lang="de-DE" sz="1400" dirty="0"/>
              <a:t> </a:t>
            </a:r>
            <a:r>
              <a:rPr lang="de-DE" sz="1400" dirty="0" err="1"/>
              <a:t>atgacctcgt</a:t>
            </a:r>
            <a:r>
              <a:rPr lang="de-DE" sz="1400" dirty="0"/>
              <a:t> </a:t>
            </a:r>
            <a:r>
              <a:rPr lang="de-DE" sz="1400" dirty="0" err="1"/>
              <a:t>acttcaccaa</a:t>
            </a:r>
            <a:r>
              <a:rPr lang="de-DE" sz="1400" dirty="0"/>
              <a:t> </a:t>
            </a:r>
            <a:r>
              <a:rPr lang="de-DE" sz="1400" dirty="0" err="1"/>
              <a:t>ctcgtacatg</a:t>
            </a:r>
            <a:r>
              <a:rPr lang="de-DE" sz="1400" dirty="0"/>
              <a:t> 61 </a:t>
            </a:r>
            <a:r>
              <a:rPr lang="de-DE" sz="1400" dirty="0" err="1"/>
              <a:t>ggggcggaca</a:t>
            </a:r>
            <a:r>
              <a:rPr lang="de-DE" sz="1400" dirty="0"/>
              <a:t> </a:t>
            </a:r>
            <a:r>
              <a:rPr lang="de-DE" sz="1400" dirty="0" err="1"/>
              <a:t>tgcatcatgg</a:t>
            </a:r>
            <a:r>
              <a:rPr lang="de-DE" sz="1400" dirty="0"/>
              <a:t> </a:t>
            </a:r>
            <a:r>
              <a:rPr lang="de-DE" sz="1400" dirty="0" err="1"/>
              <a:t>gcactacccg</a:t>
            </a:r>
            <a:r>
              <a:rPr lang="de-DE" sz="1400" dirty="0"/>
              <a:t> </a:t>
            </a:r>
            <a:r>
              <a:rPr lang="de-DE" sz="1400" dirty="0" err="1"/>
              <a:t>ggcaacgggg</a:t>
            </a:r>
            <a:r>
              <a:rPr lang="de-DE" sz="1400" dirty="0"/>
              <a:t> </a:t>
            </a:r>
            <a:r>
              <a:rPr lang="de-DE" sz="1400" dirty="0" err="1"/>
              <a:t>tcaccgacct</a:t>
            </a:r>
            <a:r>
              <a:rPr lang="de-DE" sz="1400" dirty="0"/>
              <a:t> </a:t>
            </a:r>
            <a:r>
              <a:rPr lang="de-DE" sz="1400" dirty="0" err="1"/>
              <a:t>ggacgcccag</a:t>
            </a:r>
            <a:r>
              <a:rPr lang="de-DE" sz="1400" dirty="0"/>
              <a:t> 121 </a:t>
            </a:r>
            <a:r>
              <a:rPr lang="de-DE" sz="1400" dirty="0" err="1"/>
              <a:t>cagatgcacc</a:t>
            </a:r>
            <a:r>
              <a:rPr lang="de-DE" sz="1400" dirty="0"/>
              <a:t> …</a:t>
            </a:r>
          </a:p>
          <a:p>
            <a:pPr marL="0" indent="0">
              <a:buNone/>
            </a:pPr>
            <a:r>
              <a:rPr lang="de-DE" sz="1600" b="1" dirty="0" err="1"/>
              <a:t>Isoko</a:t>
            </a:r>
            <a:r>
              <a:rPr lang="de-DE" sz="1600" b="1" dirty="0"/>
              <a:t> (Nigeria)</a:t>
            </a:r>
          </a:p>
          <a:p>
            <a:pPr lvl="1"/>
            <a:r>
              <a:rPr lang="de-DE" sz="1400" dirty="0"/>
              <a:t>(1) Kọ </a:t>
            </a:r>
            <a:r>
              <a:rPr lang="de-DE" sz="1400" dirty="0" err="1"/>
              <a:t>Ileleikristi</a:t>
            </a:r>
            <a:r>
              <a:rPr lang="de-DE" sz="1400" dirty="0"/>
              <a:t> a </a:t>
            </a:r>
            <a:r>
              <a:rPr lang="de-DE" sz="1400" dirty="0" err="1"/>
              <a:t>re</a:t>
            </a:r>
            <a:r>
              <a:rPr lang="de-DE" sz="1400" dirty="0"/>
              <a:t>̣ </a:t>
            </a:r>
            <a:r>
              <a:rPr lang="de-DE" sz="1400" dirty="0" err="1"/>
              <a:t>rọwo</a:t>
            </a:r>
            <a:r>
              <a:rPr lang="de-DE" sz="1400" dirty="0"/>
              <a:t> </a:t>
            </a:r>
            <a:r>
              <a:rPr lang="de-DE" sz="1400" dirty="0" err="1"/>
              <a:t>ino</a:t>
            </a:r>
            <a:r>
              <a:rPr lang="de-DE" sz="1400" dirty="0"/>
              <a:t>̣ </a:t>
            </a:r>
            <a:r>
              <a:rPr lang="de-DE" sz="1400" dirty="0" err="1"/>
              <a:t>Ọghẹne</a:t>
            </a:r>
            <a:r>
              <a:rPr lang="de-DE" sz="1400" dirty="0"/>
              <a:t>̣ </a:t>
            </a:r>
            <a:r>
              <a:rPr lang="de-DE" sz="1400" dirty="0" err="1"/>
              <a:t>yo</a:t>
            </a:r>
            <a:r>
              <a:rPr lang="de-DE" sz="1400" dirty="0"/>
              <a:t>̣ </a:t>
            </a:r>
            <a:r>
              <a:rPr lang="de-DE" sz="1400" dirty="0" err="1"/>
              <a:t>Esanerọvo</a:t>
            </a:r>
            <a:r>
              <a:rPr lang="de-DE" sz="1400" dirty="0"/>
              <a:t>?</a:t>
            </a:r>
          </a:p>
          <a:p>
            <a:pPr lvl="1"/>
            <a:r>
              <a:rPr lang="de-DE" sz="1400" dirty="0"/>
              <a:t>(5) Kọ Jesu o </a:t>
            </a:r>
            <a:r>
              <a:rPr lang="de-DE" sz="1400" dirty="0" err="1"/>
              <a:t>whu</a:t>
            </a:r>
            <a:r>
              <a:rPr lang="de-DE" sz="1400" dirty="0"/>
              <a:t> </a:t>
            </a:r>
            <a:r>
              <a:rPr lang="de-DE" sz="1400" dirty="0" err="1"/>
              <a:t>evao</a:t>
            </a:r>
            <a:r>
              <a:rPr lang="de-DE" sz="1400" dirty="0"/>
              <a:t>̣ </a:t>
            </a:r>
            <a:r>
              <a:rPr lang="de-DE" sz="1400" dirty="0" err="1"/>
              <a:t>uruwhere</a:t>
            </a:r>
            <a:r>
              <a:rPr lang="de-DE" sz="14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08794801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Properties of Chinese Whispers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Advantages</a:t>
            </a:r>
          </a:p>
          <a:p>
            <a:pPr lvl="1"/>
            <a:r>
              <a:rPr lang="en-US" dirty="0"/>
              <a:t>efficiency: CW is time-linear in the number of edges</a:t>
            </a:r>
          </a:p>
          <a:p>
            <a:pPr lvl="2"/>
            <a:r>
              <a:rPr lang="en-US" dirty="0"/>
              <a:t>this is bound by n² with n = number of nodes, but in real world data, graphs are much sparser</a:t>
            </a:r>
          </a:p>
          <a:p>
            <a:pPr lvl="1"/>
            <a:r>
              <a:rPr lang="en-US" dirty="0"/>
              <a:t>parameter-free:  this includes number of clusters</a:t>
            </a:r>
          </a:p>
          <a:p>
            <a:endParaRPr lang="en-US" sz="1000" dirty="0"/>
          </a:p>
          <a:p>
            <a:pPr marL="0" indent="0">
              <a:buNone/>
            </a:pPr>
            <a:r>
              <a:rPr lang="en-US" b="1" dirty="0"/>
              <a:t>Disadvantages</a:t>
            </a:r>
          </a:p>
          <a:p>
            <a:pPr lvl="1"/>
            <a:r>
              <a:rPr lang="en-US" dirty="0"/>
              <a:t>non-deterministic: due to random order processing and possible ties w.r.t. the majority</a:t>
            </a:r>
          </a:p>
          <a:p>
            <a:pPr lvl="1"/>
            <a:r>
              <a:rPr lang="en-US" dirty="0"/>
              <a:t>may not converge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see bowtie tie example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disadvantages are usually not severe for NL data</a:t>
            </a:r>
          </a:p>
        </p:txBody>
      </p:sp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50" t="14192" r="5000" b="21875"/>
          <a:stretch>
            <a:fillRect/>
          </a:stretch>
        </p:blipFill>
        <p:spPr bwMode="auto">
          <a:xfrm>
            <a:off x="5562600" y="4190998"/>
            <a:ext cx="2362200" cy="1362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7602237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0" name="Rectangle 4"/>
          <p:cNvSpPr>
            <a:spLocks noChangeArrowheads="1"/>
          </p:cNvSpPr>
          <p:nvPr/>
        </p:nvSpPr>
        <p:spPr bwMode="auto">
          <a:xfrm>
            <a:off x="1535112" y="2971800"/>
            <a:ext cx="6237288" cy="533400"/>
          </a:xfrm>
          <a:prstGeom prst="rect">
            <a:avLst/>
          </a:prstGeom>
          <a:solidFill>
            <a:srgbClr val="F8F8F8"/>
          </a:solidFill>
          <a:ln w="9525">
            <a:noFill/>
            <a:round/>
            <a:headEnd/>
            <a:tailEnd/>
          </a:ln>
        </p:spPr>
        <p:txBody>
          <a:bodyPr lIns="72000" tIns="86112" rIns="72000" bIns="72000" anchor="ctr"/>
          <a:lstStyle/>
          <a:p>
            <a:pPr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</a:pPr>
            <a:r>
              <a:rPr lang="en-US" sz="2000" b="1" dirty="0">
                <a:solidFill>
                  <a:srgbClr val="000000"/>
                </a:solidFill>
              </a:rPr>
              <a:t>Clustering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Outline</a:t>
            </a:r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1905000" y="3610100"/>
            <a:ext cx="5856288" cy="533400"/>
          </a:xfrm>
          <a:prstGeom prst="rect">
            <a:avLst/>
          </a:prstGeom>
          <a:solidFill>
            <a:srgbClr val="F8F8F8"/>
          </a:solidFill>
          <a:ln w="9525">
            <a:noFill/>
            <a:round/>
            <a:headEnd/>
            <a:tailEnd/>
          </a:ln>
        </p:spPr>
        <p:txBody>
          <a:bodyPr lIns="72000" tIns="86112" rIns="72000" bIns="72000" anchor="ctr"/>
          <a:lstStyle/>
          <a:p>
            <a:pPr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</a:pPr>
            <a:r>
              <a:rPr lang="en-US" sz="2000" b="1" dirty="0">
                <a:solidFill>
                  <a:srgbClr val="000000"/>
                </a:solidFill>
              </a:rPr>
              <a:t>k-means clustering</a:t>
            </a:r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1894490" y="4267200"/>
            <a:ext cx="5856288" cy="533400"/>
          </a:xfrm>
          <a:prstGeom prst="rect">
            <a:avLst/>
          </a:prstGeom>
          <a:solidFill>
            <a:srgbClr val="F8F8F8"/>
          </a:solidFill>
          <a:ln w="9525">
            <a:noFill/>
            <a:round/>
            <a:headEnd/>
            <a:tailEnd/>
          </a:ln>
        </p:spPr>
        <p:txBody>
          <a:bodyPr lIns="72000" tIns="86112" rIns="72000" bIns="72000" anchor="ctr"/>
          <a:lstStyle/>
          <a:p>
            <a:pPr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</a:pPr>
            <a:r>
              <a:rPr lang="en-US" sz="2000" b="1" dirty="0">
                <a:solidFill>
                  <a:srgbClr val="000000"/>
                </a:solidFill>
              </a:rPr>
              <a:t>Graph clustering</a:t>
            </a: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1535112" y="4953000"/>
            <a:ext cx="6237288" cy="533400"/>
          </a:xfrm>
          <a:prstGeom prst="rect">
            <a:avLst/>
          </a:prstGeom>
          <a:solidFill>
            <a:srgbClr val="B90F22"/>
          </a:solidFill>
          <a:ln w="9525">
            <a:noFill/>
            <a:round/>
            <a:headEnd/>
            <a:tailEnd/>
          </a:ln>
        </p:spPr>
        <p:txBody>
          <a:bodyPr lIns="72000" tIns="86112" rIns="72000" bIns="72000" anchor="ctr"/>
          <a:lstStyle/>
          <a:p>
            <a:pPr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</a:pPr>
            <a:r>
              <a:rPr lang="en-US" sz="2000" b="1" dirty="0">
                <a:solidFill>
                  <a:schemeClr val="bg1"/>
                </a:solidFill>
              </a:rPr>
              <a:t>Reinforcement Learning</a:t>
            </a:r>
          </a:p>
        </p:txBody>
      </p:sp>
    </p:spTree>
    <p:extLst>
      <p:ext uri="{BB962C8B-B14F-4D97-AF65-F5344CB8AC3E}">
        <p14:creationId xmlns:p14="http://schemas.microsoft.com/office/powerpoint/2010/main" val="287443653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E7D41A3-A54B-6147-AFD1-A84A5E6B5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Recent</a:t>
            </a:r>
            <a:r>
              <a:rPr lang="de-DE" dirty="0"/>
              <a:t> </a:t>
            </a:r>
            <a:r>
              <a:rPr lang="de-DE" dirty="0" err="1"/>
              <a:t>Examples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 in Reinforcement Learning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F123245-EDDF-7A4C-8C7D-81C380B970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pancake</a:t>
            </a:r>
            <a:r>
              <a:rPr lang="de-DE" dirty="0"/>
              <a:t> </a:t>
            </a:r>
            <a:r>
              <a:rPr lang="de-DE" dirty="0" err="1"/>
              <a:t>flipping</a:t>
            </a:r>
            <a:r>
              <a:rPr lang="de-DE" dirty="0"/>
              <a:t> </a:t>
            </a:r>
            <a:r>
              <a:rPr lang="de-DE" dirty="0" err="1"/>
              <a:t>robot</a:t>
            </a:r>
            <a:endParaRPr lang="de-DE" dirty="0"/>
          </a:p>
        </p:txBody>
      </p:sp>
      <p:pic>
        <p:nvPicPr>
          <p:cNvPr id="4" name="Onlinemedien 3" descr="Robot Learns to Flip Pancakes">
            <a:hlinkClick r:id="" action="ppaction://media"/>
            <a:extLst>
              <a:ext uri="{FF2B5EF4-FFF2-40B4-BE49-F238E27FC236}">
                <a16:creationId xmlns:a16="http://schemas.microsoft.com/office/drawing/2014/main" id="{D38C156B-ADF7-6145-BD0E-53FBAF271A7A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371600" y="2025651"/>
            <a:ext cx="5829300" cy="436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319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0" name="Rectangle 4"/>
          <p:cNvSpPr>
            <a:spLocks noChangeArrowheads="1"/>
          </p:cNvSpPr>
          <p:nvPr/>
        </p:nvSpPr>
        <p:spPr bwMode="auto">
          <a:xfrm>
            <a:off x="1535112" y="2971800"/>
            <a:ext cx="6237288" cy="533400"/>
          </a:xfrm>
          <a:prstGeom prst="rect">
            <a:avLst/>
          </a:prstGeom>
          <a:solidFill>
            <a:srgbClr val="B90F22"/>
          </a:solidFill>
          <a:ln w="9525">
            <a:noFill/>
            <a:round/>
            <a:headEnd/>
            <a:tailEnd/>
          </a:ln>
        </p:spPr>
        <p:txBody>
          <a:bodyPr lIns="72000" tIns="86112" rIns="72000" bIns="72000" anchor="ctr"/>
          <a:lstStyle/>
          <a:p>
            <a:pPr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</a:pPr>
            <a:r>
              <a:rPr lang="en-US" sz="2000" b="1" dirty="0">
                <a:solidFill>
                  <a:schemeClr val="bg1"/>
                </a:solidFill>
              </a:rPr>
              <a:t>Clustering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Outline</a:t>
            </a:r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1905000" y="3610100"/>
            <a:ext cx="5856288" cy="533400"/>
          </a:xfrm>
          <a:prstGeom prst="rect">
            <a:avLst/>
          </a:prstGeom>
          <a:solidFill>
            <a:srgbClr val="F8F8F8"/>
          </a:solidFill>
          <a:ln w="9525">
            <a:noFill/>
            <a:round/>
            <a:headEnd/>
            <a:tailEnd/>
          </a:ln>
        </p:spPr>
        <p:txBody>
          <a:bodyPr lIns="72000" tIns="86112" rIns="72000" bIns="72000" anchor="ctr"/>
          <a:lstStyle/>
          <a:p>
            <a:pPr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</a:pPr>
            <a:r>
              <a:rPr lang="en-US" sz="2000" b="1" dirty="0">
                <a:solidFill>
                  <a:srgbClr val="000000"/>
                </a:solidFill>
              </a:rPr>
              <a:t>k-means Clustering</a:t>
            </a:r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1894490" y="4267200"/>
            <a:ext cx="5856288" cy="533400"/>
          </a:xfrm>
          <a:prstGeom prst="rect">
            <a:avLst/>
          </a:prstGeom>
          <a:solidFill>
            <a:srgbClr val="F8F8F8"/>
          </a:solidFill>
          <a:ln w="9525">
            <a:noFill/>
            <a:round/>
            <a:headEnd/>
            <a:tailEnd/>
          </a:ln>
        </p:spPr>
        <p:txBody>
          <a:bodyPr lIns="72000" tIns="86112" rIns="72000" bIns="72000" anchor="ctr"/>
          <a:lstStyle/>
          <a:p>
            <a:pPr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</a:pPr>
            <a:r>
              <a:rPr lang="en-US" sz="2000" b="1" dirty="0">
                <a:solidFill>
                  <a:srgbClr val="000000"/>
                </a:solidFill>
              </a:rPr>
              <a:t>Graph Clustering</a:t>
            </a: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1535112" y="4953000"/>
            <a:ext cx="6237288" cy="533400"/>
          </a:xfrm>
          <a:prstGeom prst="rect">
            <a:avLst/>
          </a:prstGeom>
          <a:solidFill>
            <a:srgbClr val="F8F8F8"/>
          </a:solidFill>
          <a:ln w="9525">
            <a:noFill/>
            <a:round/>
            <a:headEnd/>
            <a:tailEnd/>
          </a:ln>
        </p:spPr>
        <p:txBody>
          <a:bodyPr lIns="72000" tIns="86112" rIns="72000" bIns="72000" anchor="ctr"/>
          <a:lstStyle/>
          <a:p>
            <a:pPr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</a:pPr>
            <a:r>
              <a:rPr lang="en-US" sz="2000" b="1" dirty="0">
                <a:solidFill>
                  <a:srgbClr val="000000"/>
                </a:solidFill>
              </a:rPr>
              <a:t>Reinforcement Learning</a:t>
            </a:r>
          </a:p>
        </p:txBody>
      </p:sp>
    </p:spTree>
    <p:extLst>
      <p:ext uri="{BB962C8B-B14F-4D97-AF65-F5344CB8AC3E}">
        <p14:creationId xmlns:p14="http://schemas.microsoft.com/office/powerpoint/2010/main" val="114017860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A0CE2C-574E-7E42-B945-88304EE899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Reinforcement Learning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7A5A654-22BC-4447-9F0A-60306C3742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Learning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interacting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environment</a:t>
            </a:r>
            <a:r>
              <a:rPr lang="de-DE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541D332-C2F8-D44D-94D2-C3910EBA8A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2276872"/>
            <a:ext cx="6588224" cy="3662951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BEB9EC9E-8EE8-9642-96C6-2EAB5937B57C}"/>
              </a:ext>
            </a:extLst>
          </p:cNvPr>
          <p:cNvSpPr txBox="1"/>
          <p:nvPr/>
        </p:nvSpPr>
        <p:spPr>
          <a:xfrm>
            <a:off x="1043608" y="6021288"/>
            <a:ext cx="676875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/>
              <a:t>https://</a:t>
            </a:r>
            <a:r>
              <a:rPr lang="de-DE" sz="1050" dirty="0" err="1"/>
              <a:t>images.contentful.com</a:t>
            </a:r>
            <a:r>
              <a:rPr lang="de-DE" sz="1050" dirty="0"/>
              <a:t>/6m9bd13t776q/6ErMnXakpimYOMcUI02YY0/498b44585d4c374aa57c662138f3739f/</a:t>
            </a:r>
            <a:r>
              <a:rPr lang="de-DE" sz="1050" dirty="0" err="1"/>
              <a:t>baby-walking-shoes-desktop.jpg?q</a:t>
            </a:r>
            <a:r>
              <a:rPr lang="de-DE" sz="1050" dirty="0"/>
              <a:t>=75</a:t>
            </a:r>
          </a:p>
        </p:txBody>
      </p:sp>
    </p:spTree>
    <p:extLst>
      <p:ext uri="{BB962C8B-B14F-4D97-AF65-F5344CB8AC3E}">
        <p14:creationId xmlns:p14="http://schemas.microsoft.com/office/powerpoint/2010/main" val="139909557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CF3FF1-2C2C-364F-B74C-3AFE94340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Real-world learning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19E87DE-00A5-F74B-A006-2E56879C82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Learning to interact with your environment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E0F60E58-3A48-D149-B9D0-6291BE72E5F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63688" y="2132856"/>
            <a:ext cx="5307053" cy="3980289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435D22A8-DF55-3B43-B14C-9FC0A2A441E3}"/>
              </a:ext>
            </a:extLst>
          </p:cNvPr>
          <p:cNvSpPr/>
          <p:nvPr/>
        </p:nvSpPr>
        <p:spPr>
          <a:xfrm>
            <a:off x="1907704" y="6097181"/>
            <a:ext cx="4572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https://</a:t>
            </a:r>
            <a:r>
              <a:rPr lang="en-US" sz="1000" dirty="0" err="1">
                <a:solidFill>
                  <a:schemeClr val="bg1">
                    <a:lumMod val="75000"/>
                  </a:schemeClr>
                </a:solidFill>
              </a:rPr>
              <a:t>blog.bschwind.com</a:t>
            </a:r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/2016/05/29/sending-infrared-commands-from-a-raspberry-pi-without-</a:t>
            </a:r>
            <a:r>
              <a:rPr lang="en-US" sz="1000" dirty="0" err="1">
                <a:solidFill>
                  <a:schemeClr val="bg1">
                    <a:lumMod val="75000"/>
                  </a:schemeClr>
                </a:solidFill>
              </a:rPr>
              <a:t>lirc</a:t>
            </a:r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270000106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CF3FF1-2C2C-364F-B74C-3AFE94340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Real-world learning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19E87DE-00A5-F74B-A006-2E56879C82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Learning to interact with your environment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F17FB55-059E-894E-B69D-E49CC650D04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75656" y="2132856"/>
            <a:ext cx="5964154" cy="3354837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234E6C44-D2A1-574D-96E2-451FA4E00848}"/>
              </a:ext>
            </a:extLst>
          </p:cNvPr>
          <p:cNvSpPr/>
          <p:nvPr/>
        </p:nvSpPr>
        <p:spPr>
          <a:xfrm>
            <a:off x="1475656" y="5589240"/>
            <a:ext cx="596415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https://2.bp.blogspot.com/-ShIIpT0yex8/VGh5po95srI/AAAAAAAAFl0/FBHI5OqNGNE/s1600/japan-toilet-control-1024x576.jpg</a:t>
            </a:r>
          </a:p>
        </p:txBody>
      </p:sp>
    </p:spTree>
    <p:extLst>
      <p:ext uri="{BB962C8B-B14F-4D97-AF65-F5344CB8AC3E}">
        <p14:creationId xmlns:p14="http://schemas.microsoft.com/office/powerpoint/2010/main" val="276268758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CF3FF1-2C2C-364F-B74C-3AFE94340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Real-world learning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19E87DE-00A5-F74B-A006-2E56879C82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Learning to interact with your environment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234E6C44-D2A1-574D-96E2-451FA4E00848}"/>
              </a:ext>
            </a:extLst>
          </p:cNvPr>
          <p:cNvSpPr/>
          <p:nvPr/>
        </p:nvSpPr>
        <p:spPr>
          <a:xfrm>
            <a:off x="2263040" y="5632370"/>
            <a:ext cx="458981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http://</a:t>
            </a:r>
            <a:r>
              <a:rPr lang="en-US" sz="1000" dirty="0" err="1">
                <a:solidFill>
                  <a:schemeClr val="bg1">
                    <a:lumMod val="75000"/>
                  </a:schemeClr>
                </a:solidFill>
              </a:rPr>
              <a:t>extravaganzafreetour.com</a:t>
            </a:r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/</a:t>
            </a:r>
            <a:r>
              <a:rPr lang="en-US" sz="1000" dirty="0" err="1">
                <a:solidFill>
                  <a:schemeClr val="bg1">
                    <a:lumMod val="75000"/>
                  </a:schemeClr>
                </a:solidFill>
              </a:rPr>
              <a:t>wp</a:t>
            </a:r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-content/uploads/2017/06/P1170545-1024x768.jpg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64030728-15C0-3E4E-B508-6EB47E019BC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0858" y="2148920"/>
            <a:ext cx="4572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22693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29758C4-EC73-5542-88CB-1991DE72A3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Real-world learning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580C9DBA-07DC-5F40-9204-61D11B5A40F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59632" y="2060848"/>
            <a:ext cx="6048164" cy="4032109"/>
          </a:xfrm>
          <a:prstGeom prst="rect">
            <a:avLst/>
          </a:prstGeom>
        </p:spPr>
      </p:pic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A6BAA71E-8113-6147-A16E-979D2A5A51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825" y="1592263"/>
            <a:ext cx="8640763" cy="1836737"/>
          </a:xfrm>
        </p:spPr>
        <p:txBody>
          <a:bodyPr/>
          <a:lstStyle/>
          <a:p>
            <a:r>
              <a:rPr lang="en-US" dirty="0"/>
              <a:t>Learning to interact with your environment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48EB12D6-FDDD-C44C-A743-2A7E2DC815E5}"/>
              </a:ext>
            </a:extLst>
          </p:cNvPr>
          <p:cNvSpPr/>
          <p:nvPr/>
        </p:nvSpPr>
        <p:spPr>
          <a:xfrm>
            <a:off x="1232344" y="6092957"/>
            <a:ext cx="607545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https://</a:t>
            </a:r>
            <a:r>
              <a:rPr lang="en-US" sz="1000" dirty="0" err="1">
                <a:solidFill>
                  <a:schemeClr val="bg1">
                    <a:lumMod val="75000"/>
                  </a:schemeClr>
                </a:solidFill>
              </a:rPr>
              <a:t>data.motor-talk.de</a:t>
            </a:r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/data/galleries/0/425/7581/71921748/39590923-1673168346633366986.jpg</a:t>
            </a:r>
          </a:p>
        </p:txBody>
      </p:sp>
    </p:spTree>
    <p:extLst>
      <p:ext uri="{BB962C8B-B14F-4D97-AF65-F5344CB8AC3E}">
        <p14:creationId xmlns:p14="http://schemas.microsoft.com/office/powerpoint/2010/main" val="327927788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29758C4-EC73-5542-88CB-1991DE72A3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Real-world learning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A6BAA71E-8113-6147-A16E-979D2A5A51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825" y="1592263"/>
            <a:ext cx="8640763" cy="1836737"/>
          </a:xfrm>
        </p:spPr>
        <p:txBody>
          <a:bodyPr/>
          <a:lstStyle/>
          <a:p>
            <a:r>
              <a:rPr lang="en-US" dirty="0"/>
              <a:t>Learning to interact with your environment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CCB6B3A4-D87C-D241-8D1F-9E188BBF498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29766" y="2708920"/>
            <a:ext cx="6048672" cy="2362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79473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29758C4-EC73-5542-88CB-1991DE72A3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Real-world learning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A6BAA71E-8113-6147-A16E-979D2A5A51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825" y="1592263"/>
            <a:ext cx="8640763" cy="1836737"/>
          </a:xfrm>
        </p:spPr>
        <p:txBody>
          <a:bodyPr/>
          <a:lstStyle/>
          <a:p>
            <a:r>
              <a:rPr lang="en-US" dirty="0"/>
              <a:t>Learning to interact with your environment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A0A9A47-EA75-A54B-A0A6-E64759390D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5500" y="2510631"/>
            <a:ext cx="4762500" cy="267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43966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A0CE2C-574E-7E42-B945-88304EE899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Reinforcement Learning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7A5A654-22BC-4447-9F0A-60306C3742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Learning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interacting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environment</a:t>
            </a:r>
            <a:r>
              <a:rPr lang="de-DE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9EDAA9AE-68C7-5241-B972-7945CCA6A9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2115341"/>
            <a:ext cx="4248472" cy="4248472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4FDEBE1F-8D3A-E246-9A65-23D0206B3BDA}"/>
              </a:ext>
            </a:extLst>
          </p:cNvPr>
          <p:cNvSpPr txBox="1"/>
          <p:nvPr/>
        </p:nvSpPr>
        <p:spPr>
          <a:xfrm>
            <a:off x="5399646" y="5251114"/>
            <a:ext cx="3240360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/>
              <a:t>http://3.bp.blogspot.com/_1fjMGlWo2xc/</a:t>
            </a:r>
            <a:r>
              <a:rPr lang="de-DE" sz="1050" dirty="0" err="1"/>
              <a:t>TIpubgHQIKI</a:t>
            </a:r>
            <a:r>
              <a:rPr lang="de-DE" sz="1050" dirty="0"/>
              <a:t>/AAAAAAAAAO8/</a:t>
            </a:r>
            <a:r>
              <a:rPr lang="de-DE" sz="1050" dirty="0" err="1"/>
              <a:t>vXQiCFtbgbk</a:t>
            </a:r>
            <a:r>
              <a:rPr lang="de-DE" sz="1050" dirty="0"/>
              <a:t>/s400/</a:t>
            </a:r>
            <a:r>
              <a:rPr lang="de-DE" sz="1050" dirty="0" err="1"/>
              <a:t>mouse+maze.jpg</a:t>
            </a:r>
            <a:endParaRPr lang="de-DE" sz="1050" dirty="0"/>
          </a:p>
        </p:txBody>
      </p:sp>
    </p:spTree>
    <p:extLst>
      <p:ext uri="{BB962C8B-B14F-4D97-AF65-F5344CB8AC3E}">
        <p14:creationId xmlns:p14="http://schemas.microsoft.com/office/powerpoint/2010/main" val="374120154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038C05-CB1B-1247-AAF5-3351B18E4B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Types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Machine</a:t>
            </a:r>
            <a:r>
              <a:rPr lang="de-DE" dirty="0"/>
              <a:t> Learning</a:t>
            </a:r>
          </a:p>
        </p:txBody>
      </p:sp>
      <p:graphicFrame>
        <p:nvGraphicFramePr>
          <p:cNvPr id="4" name="Inhaltsplatzhalter 3">
            <a:extLst>
              <a:ext uri="{FF2B5EF4-FFF2-40B4-BE49-F238E27FC236}">
                <a16:creationId xmlns:a16="http://schemas.microsoft.com/office/drawing/2014/main" id="{A35209C3-442F-6247-B576-C7C969C89A98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250825" y="1592263"/>
          <a:ext cx="8640763" cy="29888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86435754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1BCAC67-9B6D-D844-B6CA-73B7131AC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Reinforcement Learning: </a:t>
            </a:r>
            <a:br>
              <a:rPr lang="de-DE" dirty="0"/>
            </a:br>
            <a:r>
              <a:rPr lang="de-DE" dirty="0"/>
              <a:t>Interaction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environment</a:t>
            </a:r>
            <a:endParaRPr lang="de-DE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789C9050-CC5E-7A4A-95C8-54AA62C5B9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2132856"/>
            <a:ext cx="7857512" cy="3168352"/>
          </a:xfr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3C3E5A8C-0D57-724D-A25A-36DA12B661AE}"/>
              </a:ext>
            </a:extLst>
          </p:cNvPr>
          <p:cNvSpPr txBox="1"/>
          <p:nvPr/>
        </p:nvSpPr>
        <p:spPr>
          <a:xfrm>
            <a:off x="611560" y="5949280"/>
            <a:ext cx="46805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Sutton &amp; </a:t>
            </a:r>
            <a:r>
              <a:rPr lang="de-DE" sz="1400" dirty="0" err="1"/>
              <a:t>Barto</a:t>
            </a:r>
            <a:r>
              <a:rPr lang="de-DE" sz="1400" dirty="0"/>
              <a:t>: Reinforcement Learning</a:t>
            </a:r>
          </a:p>
        </p:txBody>
      </p:sp>
    </p:spTree>
    <p:extLst>
      <p:ext uri="{BB962C8B-B14F-4D97-AF65-F5344CB8AC3E}">
        <p14:creationId xmlns:p14="http://schemas.microsoft.com/office/powerpoint/2010/main" val="39595930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</a:t>
            </a:r>
          </a:p>
        </p:txBody>
      </p:sp>
      <p:sp>
        <p:nvSpPr>
          <p:cNvPr id="100355" name="AutoShape 3"/>
          <p:cNvSpPr>
            <a:spLocks noChangeArrowheads="1"/>
          </p:cNvSpPr>
          <p:nvPr/>
        </p:nvSpPr>
        <p:spPr bwMode="auto">
          <a:xfrm>
            <a:off x="7734300" y="5122863"/>
            <a:ext cx="179388" cy="196850"/>
          </a:xfrm>
          <a:prstGeom prst="smileyFace">
            <a:avLst>
              <a:gd name="adj" fmla="val 4653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00356" name="AutoShape 4"/>
          <p:cNvSpPr>
            <a:spLocks noChangeArrowheads="1"/>
          </p:cNvSpPr>
          <p:nvPr/>
        </p:nvSpPr>
        <p:spPr bwMode="auto">
          <a:xfrm>
            <a:off x="7756525" y="5827713"/>
            <a:ext cx="179388" cy="196850"/>
          </a:xfrm>
          <a:prstGeom prst="smileyFace">
            <a:avLst>
              <a:gd name="adj" fmla="val 4653"/>
            </a:avLst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00357" name="Text Box 5"/>
          <p:cNvSpPr txBox="1">
            <a:spLocks noChangeArrowheads="1"/>
          </p:cNvSpPr>
          <p:nvPr/>
        </p:nvSpPr>
        <p:spPr bwMode="auto">
          <a:xfrm>
            <a:off x="8066088" y="5000625"/>
            <a:ext cx="107791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sz="2400">
                <a:latin typeface="Times New Roman" pitchFamily="18" charset="0"/>
              </a:rPr>
              <a:t>Class1</a:t>
            </a:r>
          </a:p>
        </p:txBody>
      </p:sp>
      <p:sp>
        <p:nvSpPr>
          <p:cNvPr id="100358" name="Text Box 6"/>
          <p:cNvSpPr txBox="1">
            <a:spLocks noChangeArrowheads="1"/>
          </p:cNvSpPr>
          <p:nvPr/>
        </p:nvSpPr>
        <p:spPr bwMode="auto">
          <a:xfrm>
            <a:off x="8066088" y="5692775"/>
            <a:ext cx="107791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sz="2400">
                <a:latin typeface="Times New Roman" pitchFamily="18" charset="0"/>
              </a:rPr>
              <a:t>Class2</a:t>
            </a:r>
          </a:p>
        </p:txBody>
      </p:sp>
      <p:sp>
        <p:nvSpPr>
          <p:cNvPr id="100359" name="AutoShape 7"/>
          <p:cNvSpPr>
            <a:spLocks noChangeArrowheads="1"/>
          </p:cNvSpPr>
          <p:nvPr/>
        </p:nvSpPr>
        <p:spPr bwMode="auto">
          <a:xfrm>
            <a:off x="1519238" y="2938463"/>
            <a:ext cx="179387" cy="196850"/>
          </a:xfrm>
          <a:prstGeom prst="smileyFace">
            <a:avLst>
              <a:gd name="adj" fmla="val 4653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00360" name="AutoShape 8"/>
          <p:cNvSpPr>
            <a:spLocks noChangeArrowheads="1"/>
          </p:cNvSpPr>
          <p:nvPr/>
        </p:nvSpPr>
        <p:spPr bwMode="auto">
          <a:xfrm>
            <a:off x="2030413" y="2878138"/>
            <a:ext cx="179387" cy="196850"/>
          </a:xfrm>
          <a:prstGeom prst="smileyFace">
            <a:avLst>
              <a:gd name="adj" fmla="val 4653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00361" name="AutoShape 9"/>
          <p:cNvSpPr>
            <a:spLocks noChangeArrowheads="1"/>
          </p:cNvSpPr>
          <p:nvPr/>
        </p:nvSpPr>
        <p:spPr bwMode="auto">
          <a:xfrm>
            <a:off x="2347913" y="2638425"/>
            <a:ext cx="179387" cy="196850"/>
          </a:xfrm>
          <a:prstGeom prst="smileyFace">
            <a:avLst>
              <a:gd name="adj" fmla="val 4653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00362" name="AutoShape 10"/>
          <p:cNvSpPr>
            <a:spLocks noChangeArrowheads="1"/>
          </p:cNvSpPr>
          <p:nvPr/>
        </p:nvSpPr>
        <p:spPr bwMode="auto">
          <a:xfrm>
            <a:off x="1323975" y="4246563"/>
            <a:ext cx="179388" cy="196850"/>
          </a:xfrm>
          <a:prstGeom prst="smileyFace">
            <a:avLst>
              <a:gd name="adj" fmla="val 4653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00363" name="AutoShape 11"/>
          <p:cNvSpPr>
            <a:spLocks noChangeArrowheads="1"/>
          </p:cNvSpPr>
          <p:nvPr/>
        </p:nvSpPr>
        <p:spPr bwMode="auto">
          <a:xfrm>
            <a:off x="1279525" y="3630613"/>
            <a:ext cx="179388" cy="196850"/>
          </a:xfrm>
          <a:prstGeom prst="smileyFace">
            <a:avLst>
              <a:gd name="adj" fmla="val 4653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00364" name="AutoShape 12"/>
          <p:cNvSpPr>
            <a:spLocks noChangeArrowheads="1"/>
          </p:cNvSpPr>
          <p:nvPr/>
        </p:nvSpPr>
        <p:spPr bwMode="auto">
          <a:xfrm>
            <a:off x="2652713" y="3122613"/>
            <a:ext cx="179387" cy="196850"/>
          </a:xfrm>
          <a:prstGeom prst="smileyFace">
            <a:avLst>
              <a:gd name="adj" fmla="val 4653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00365" name="AutoShape 13"/>
          <p:cNvSpPr>
            <a:spLocks noChangeArrowheads="1"/>
          </p:cNvSpPr>
          <p:nvPr/>
        </p:nvSpPr>
        <p:spPr bwMode="auto">
          <a:xfrm>
            <a:off x="1774825" y="4224338"/>
            <a:ext cx="179388" cy="196850"/>
          </a:xfrm>
          <a:prstGeom prst="smileyFace">
            <a:avLst>
              <a:gd name="adj" fmla="val 4653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00366" name="AutoShape 14"/>
          <p:cNvSpPr>
            <a:spLocks noChangeArrowheads="1"/>
          </p:cNvSpPr>
          <p:nvPr/>
        </p:nvSpPr>
        <p:spPr bwMode="auto">
          <a:xfrm>
            <a:off x="785813" y="4064000"/>
            <a:ext cx="179387" cy="196850"/>
          </a:xfrm>
          <a:prstGeom prst="smileyFace">
            <a:avLst>
              <a:gd name="adj" fmla="val 4653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00367" name="AutoShape 15"/>
          <p:cNvSpPr>
            <a:spLocks noChangeArrowheads="1"/>
          </p:cNvSpPr>
          <p:nvPr/>
        </p:nvSpPr>
        <p:spPr bwMode="auto">
          <a:xfrm>
            <a:off x="1003300" y="3136900"/>
            <a:ext cx="179388" cy="196850"/>
          </a:xfrm>
          <a:prstGeom prst="smileyFace">
            <a:avLst>
              <a:gd name="adj" fmla="val 4653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00368" name="AutoShape 16"/>
          <p:cNvSpPr>
            <a:spLocks noChangeArrowheads="1"/>
          </p:cNvSpPr>
          <p:nvPr/>
        </p:nvSpPr>
        <p:spPr bwMode="auto">
          <a:xfrm>
            <a:off x="2025650" y="3624263"/>
            <a:ext cx="179388" cy="196850"/>
          </a:xfrm>
          <a:prstGeom prst="smileyFace">
            <a:avLst>
              <a:gd name="adj" fmla="val 4653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00369" name="AutoShape 17"/>
          <p:cNvSpPr>
            <a:spLocks noChangeArrowheads="1"/>
          </p:cNvSpPr>
          <p:nvPr/>
        </p:nvSpPr>
        <p:spPr bwMode="auto">
          <a:xfrm>
            <a:off x="2489200" y="3613150"/>
            <a:ext cx="179388" cy="196850"/>
          </a:xfrm>
          <a:prstGeom prst="smileyFace">
            <a:avLst>
              <a:gd name="adj" fmla="val 4653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00370" name="AutoShape 18"/>
          <p:cNvSpPr>
            <a:spLocks noChangeArrowheads="1"/>
          </p:cNvSpPr>
          <p:nvPr/>
        </p:nvSpPr>
        <p:spPr bwMode="auto">
          <a:xfrm>
            <a:off x="2119313" y="4303713"/>
            <a:ext cx="179387" cy="196850"/>
          </a:xfrm>
          <a:prstGeom prst="smileyFace">
            <a:avLst>
              <a:gd name="adj" fmla="val 4653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00371" name="AutoShape 19"/>
          <p:cNvSpPr>
            <a:spLocks noChangeArrowheads="1"/>
          </p:cNvSpPr>
          <p:nvPr/>
        </p:nvSpPr>
        <p:spPr bwMode="auto">
          <a:xfrm>
            <a:off x="2500313" y="4016375"/>
            <a:ext cx="179387" cy="196850"/>
          </a:xfrm>
          <a:prstGeom prst="smileyFace">
            <a:avLst>
              <a:gd name="adj" fmla="val 4653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00372" name="AutoShape 20"/>
          <p:cNvSpPr>
            <a:spLocks noChangeArrowheads="1"/>
          </p:cNvSpPr>
          <p:nvPr/>
        </p:nvSpPr>
        <p:spPr bwMode="auto">
          <a:xfrm>
            <a:off x="3582988" y="3221038"/>
            <a:ext cx="179387" cy="196850"/>
          </a:xfrm>
          <a:prstGeom prst="smileyFace">
            <a:avLst>
              <a:gd name="adj" fmla="val 4653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00373" name="AutoShape 21"/>
          <p:cNvSpPr>
            <a:spLocks noChangeArrowheads="1"/>
          </p:cNvSpPr>
          <p:nvPr/>
        </p:nvSpPr>
        <p:spPr bwMode="auto">
          <a:xfrm>
            <a:off x="2674938" y="4646613"/>
            <a:ext cx="179387" cy="196850"/>
          </a:xfrm>
          <a:prstGeom prst="smileyFace">
            <a:avLst>
              <a:gd name="adj" fmla="val 4653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00374" name="AutoShape 22"/>
          <p:cNvSpPr>
            <a:spLocks noChangeArrowheads="1"/>
          </p:cNvSpPr>
          <p:nvPr/>
        </p:nvSpPr>
        <p:spPr bwMode="auto">
          <a:xfrm>
            <a:off x="1978025" y="4652963"/>
            <a:ext cx="179388" cy="196850"/>
          </a:xfrm>
          <a:prstGeom prst="smileyFace">
            <a:avLst>
              <a:gd name="adj" fmla="val 4653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00375" name="AutoShape 23"/>
          <p:cNvSpPr>
            <a:spLocks noChangeArrowheads="1"/>
          </p:cNvSpPr>
          <p:nvPr/>
        </p:nvSpPr>
        <p:spPr bwMode="auto">
          <a:xfrm>
            <a:off x="3765550" y="3875088"/>
            <a:ext cx="179388" cy="196850"/>
          </a:xfrm>
          <a:prstGeom prst="smileyFace">
            <a:avLst>
              <a:gd name="adj" fmla="val 4653"/>
            </a:avLst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00376" name="AutoShape 24"/>
          <p:cNvSpPr>
            <a:spLocks noChangeArrowheads="1"/>
          </p:cNvSpPr>
          <p:nvPr/>
        </p:nvSpPr>
        <p:spPr bwMode="auto">
          <a:xfrm>
            <a:off x="3879850" y="2116138"/>
            <a:ext cx="179388" cy="196850"/>
          </a:xfrm>
          <a:prstGeom prst="smileyFace">
            <a:avLst>
              <a:gd name="adj" fmla="val 4653"/>
            </a:avLst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00377" name="AutoShape 25"/>
          <p:cNvSpPr>
            <a:spLocks noChangeArrowheads="1"/>
          </p:cNvSpPr>
          <p:nvPr/>
        </p:nvSpPr>
        <p:spPr bwMode="auto">
          <a:xfrm>
            <a:off x="2335213" y="3182938"/>
            <a:ext cx="179387" cy="196850"/>
          </a:xfrm>
          <a:prstGeom prst="smileyFace">
            <a:avLst>
              <a:gd name="adj" fmla="val 4653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00378" name="AutoShape 26"/>
          <p:cNvSpPr>
            <a:spLocks noChangeArrowheads="1"/>
          </p:cNvSpPr>
          <p:nvPr/>
        </p:nvSpPr>
        <p:spPr bwMode="auto">
          <a:xfrm>
            <a:off x="315913" y="5867400"/>
            <a:ext cx="179387" cy="196850"/>
          </a:xfrm>
          <a:prstGeom prst="smileyFace">
            <a:avLst>
              <a:gd name="adj" fmla="val 4653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00379" name="AutoShape 27"/>
          <p:cNvSpPr>
            <a:spLocks noChangeArrowheads="1"/>
          </p:cNvSpPr>
          <p:nvPr/>
        </p:nvSpPr>
        <p:spPr bwMode="auto">
          <a:xfrm>
            <a:off x="4300538" y="2486025"/>
            <a:ext cx="179387" cy="196850"/>
          </a:xfrm>
          <a:prstGeom prst="smileyFace">
            <a:avLst>
              <a:gd name="adj" fmla="val 4653"/>
            </a:avLst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00380" name="AutoShape 28"/>
          <p:cNvSpPr>
            <a:spLocks noChangeArrowheads="1"/>
          </p:cNvSpPr>
          <p:nvPr/>
        </p:nvSpPr>
        <p:spPr bwMode="auto">
          <a:xfrm>
            <a:off x="4354513" y="2017713"/>
            <a:ext cx="179387" cy="196850"/>
          </a:xfrm>
          <a:prstGeom prst="smileyFace">
            <a:avLst>
              <a:gd name="adj" fmla="val 4653"/>
            </a:avLst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00381" name="AutoShape 29"/>
          <p:cNvSpPr>
            <a:spLocks noChangeArrowheads="1"/>
          </p:cNvSpPr>
          <p:nvPr/>
        </p:nvSpPr>
        <p:spPr bwMode="auto">
          <a:xfrm>
            <a:off x="4819650" y="2089150"/>
            <a:ext cx="179388" cy="196850"/>
          </a:xfrm>
          <a:prstGeom prst="smileyFace">
            <a:avLst>
              <a:gd name="adj" fmla="val 4653"/>
            </a:avLst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00382" name="AutoShape 30"/>
          <p:cNvSpPr>
            <a:spLocks noChangeArrowheads="1"/>
          </p:cNvSpPr>
          <p:nvPr/>
        </p:nvSpPr>
        <p:spPr bwMode="auto">
          <a:xfrm>
            <a:off x="4073525" y="3532188"/>
            <a:ext cx="179388" cy="196850"/>
          </a:xfrm>
          <a:prstGeom prst="smileyFace">
            <a:avLst>
              <a:gd name="adj" fmla="val 4653"/>
            </a:avLst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00383" name="AutoShape 31"/>
          <p:cNvSpPr>
            <a:spLocks noChangeArrowheads="1"/>
          </p:cNvSpPr>
          <p:nvPr/>
        </p:nvSpPr>
        <p:spPr bwMode="auto">
          <a:xfrm>
            <a:off x="4044950" y="2884488"/>
            <a:ext cx="179388" cy="196850"/>
          </a:xfrm>
          <a:prstGeom prst="smileyFace">
            <a:avLst>
              <a:gd name="adj" fmla="val 4653"/>
            </a:avLst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00384" name="AutoShape 32"/>
          <p:cNvSpPr>
            <a:spLocks noChangeArrowheads="1"/>
          </p:cNvSpPr>
          <p:nvPr/>
        </p:nvSpPr>
        <p:spPr bwMode="auto">
          <a:xfrm>
            <a:off x="6430963" y="2393950"/>
            <a:ext cx="179387" cy="196850"/>
          </a:xfrm>
          <a:prstGeom prst="smileyFace">
            <a:avLst>
              <a:gd name="adj" fmla="val 4653"/>
            </a:avLst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00385" name="AutoShape 33"/>
          <p:cNvSpPr>
            <a:spLocks noChangeArrowheads="1"/>
          </p:cNvSpPr>
          <p:nvPr/>
        </p:nvSpPr>
        <p:spPr bwMode="auto">
          <a:xfrm>
            <a:off x="4540250" y="3478213"/>
            <a:ext cx="179388" cy="196850"/>
          </a:xfrm>
          <a:prstGeom prst="smileyFace">
            <a:avLst>
              <a:gd name="adj" fmla="val 4653"/>
            </a:avLst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00386" name="AutoShape 34"/>
          <p:cNvSpPr>
            <a:spLocks noChangeArrowheads="1"/>
          </p:cNvSpPr>
          <p:nvPr/>
        </p:nvSpPr>
        <p:spPr bwMode="auto">
          <a:xfrm>
            <a:off x="5135563" y="3367088"/>
            <a:ext cx="179387" cy="196850"/>
          </a:xfrm>
          <a:prstGeom prst="smileyFace">
            <a:avLst>
              <a:gd name="adj" fmla="val 4653"/>
            </a:avLst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00387" name="AutoShape 35"/>
          <p:cNvSpPr>
            <a:spLocks noChangeArrowheads="1"/>
          </p:cNvSpPr>
          <p:nvPr/>
        </p:nvSpPr>
        <p:spPr bwMode="auto">
          <a:xfrm>
            <a:off x="6594475" y="1790700"/>
            <a:ext cx="179388" cy="196850"/>
          </a:xfrm>
          <a:prstGeom prst="smileyFace">
            <a:avLst>
              <a:gd name="adj" fmla="val 4653"/>
            </a:avLst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00388" name="AutoShape 36"/>
          <p:cNvSpPr>
            <a:spLocks noChangeArrowheads="1"/>
          </p:cNvSpPr>
          <p:nvPr/>
        </p:nvSpPr>
        <p:spPr bwMode="auto">
          <a:xfrm>
            <a:off x="4643438" y="2944813"/>
            <a:ext cx="179387" cy="196850"/>
          </a:xfrm>
          <a:prstGeom prst="smileyFace">
            <a:avLst>
              <a:gd name="adj" fmla="val 4653"/>
            </a:avLst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00389" name="AutoShape 37"/>
          <p:cNvSpPr>
            <a:spLocks noChangeArrowheads="1"/>
          </p:cNvSpPr>
          <p:nvPr/>
        </p:nvSpPr>
        <p:spPr bwMode="auto">
          <a:xfrm>
            <a:off x="5254625" y="2867025"/>
            <a:ext cx="179388" cy="196850"/>
          </a:xfrm>
          <a:prstGeom prst="smileyFace">
            <a:avLst>
              <a:gd name="adj" fmla="val 4653"/>
            </a:avLst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00390" name="AutoShape 38"/>
          <p:cNvSpPr>
            <a:spLocks noChangeArrowheads="1"/>
          </p:cNvSpPr>
          <p:nvPr/>
        </p:nvSpPr>
        <p:spPr bwMode="auto">
          <a:xfrm>
            <a:off x="4427538" y="3949700"/>
            <a:ext cx="179387" cy="196850"/>
          </a:xfrm>
          <a:prstGeom prst="smileyFace">
            <a:avLst>
              <a:gd name="adj" fmla="val 4653"/>
            </a:avLst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00391" name="AutoShape 39"/>
          <p:cNvSpPr>
            <a:spLocks noChangeArrowheads="1"/>
          </p:cNvSpPr>
          <p:nvPr/>
        </p:nvSpPr>
        <p:spPr bwMode="auto">
          <a:xfrm>
            <a:off x="4905375" y="3808413"/>
            <a:ext cx="179388" cy="196850"/>
          </a:xfrm>
          <a:prstGeom prst="smileyFace">
            <a:avLst>
              <a:gd name="adj" fmla="val 4653"/>
            </a:avLst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00392" name="AutoShape 40"/>
          <p:cNvSpPr>
            <a:spLocks noChangeArrowheads="1"/>
          </p:cNvSpPr>
          <p:nvPr/>
        </p:nvSpPr>
        <p:spPr bwMode="auto">
          <a:xfrm>
            <a:off x="7034213" y="3144838"/>
            <a:ext cx="179387" cy="196850"/>
          </a:xfrm>
          <a:prstGeom prst="smileyFace">
            <a:avLst>
              <a:gd name="adj" fmla="val 4653"/>
            </a:avLst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00393" name="AutoShape 41"/>
          <p:cNvSpPr>
            <a:spLocks noChangeArrowheads="1"/>
          </p:cNvSpPr>
          <p:nvPr/>
        </p:nvSpPr>
        <p:spPr bwMode="auto">
          <a:xfrm>
            <a:off x="6305550" y="4048125"/>
            <a:ext cx="179388" cy="196850"/>
          </a:xfrm>
          <a:prstGeom prst="smileyFace">
            <a:avLst>
              <a:gd name="adj" fmla="val 4653"/>
            </a:avLst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00394" name="AutoShape 42"/>
          <p:cNvSpPr>
            <a:spLocks noChangeArrowheads="1"/>
          </p:cNvSpPr>
          <p:nvPr/>
        </p:nvSpPr>
        <p:spPr bwMode="auto">
          <a:xfrm>
            <a:off x="7027863" y="2600325"/>
            <a:ext cx="179387" cy="196850"/>
          </a:xfrm>
          <a:prstGeom prst="smileyFace">
            <a:avLst>
              <a:gd name="adj" fmla="val 4653"/>
            </a:avLst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00395" name="AutoShape 43"/>
          <p:cNvSpPr>
            <a:spLocks noChangeArrowheads="1"/>
          </p:cNvSpPr>
          <p:nvPr/>
        </p:nvSpPr>
        <p:spPr bwMode="auto">
          <a:xfrm>
            <a:off x="6318250" y="3357563"/>
            <a:ext cx="179388" cy="196850"/>
          </a:xfrm>
          <a:prstGeom prst="smileyFace">
            <a:avLst>
              <a:gd name="adj" fmla="val 4653"/>
            </a:avLst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00396" name="AutoShape 44"/>
          <p:cNvSpPr>
            <a:spLocks noChangeArrowheads="1"/>
          </p:cNvSpPr>
          <p:nvPr/>
        </p:nvSpPr>
        <p:spPr bwMode="auto">
          <a:xfrm>
            <a:off x="7202488" y="2122488"/>
            <a:ext cx="179387" cy="196850"/>
          </a:xfrm>
          <a:prstGeom prst="smileyFace">
            <a:avLst>
              <a:gd name="adj" fmla="val 4653"/>
            </a:avLst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00397" name="AutoShape 45"/>
          <p:cNvSpPr>
            <a:spLocks noChangeArrowheads="1"/>
          </p:cNvSpPr>
          <p:nvPr/>
        </p:nvSpPr>
        <p:spPr bwMode="auto">
          <a:xfrm>
            <a:off x="5100638" y="2436813"/>
            <a:ext cx="179387" cy="196850"/>
          </a:xfrm>
          <a:prstGeom prst="smileyFace">
            <a:avLst>
              <a:gd name="adj" fmla="val 4653"/>
            </a:avLst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00398" name="AutoShape 46"/>
          <p:cNvSpPr>
            <a:spLocks noChangeArrowheads="1"/>
          </p:cNvSpPr>
          <p:nvPr/>
        </p:nvSpPr>
        <p:spPr bwMode="auto">
          <a:xfrm>
            <a:off x="4143375" y="4352925"/>
            <a:ext cx="179388" cy="196850"/>
          </a:xfrm>
          <a:prstGeom prst="smileyFace">
            <a:avLst>
              <a:gd name="adj" fmla="val 4653"/>
            </a:avLst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48" name="Textfeld 47"/>
          <p:cNvSpPr txBox="1"/>
          <p:nvPr/>
        </p:nvSpPr>
        <p:spPr>
          <a:xfrm>
            <a:off x="7130193" y="6291590"/>
            <a:ext cx="186140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50" b="1" dirty="0">
                <a:solidFill>
                  <a:schemeClr val="bg1">
                    <a:lumMod val="65000"/>
                  </a:schemeClr>
                </a:solidFill>
              </a:rPr>
              <a:t>Slides by Barbara Rosario</a:t>
            </a:r>
          </a:p>
        </p:txBody>
      </p:sp>
    </p:spTree>
    <p:extLst>
      <p:ext uri="{BB962C8B-B14F-4D97-AF65-F5344CB8AC3E}">
        <p14:creationId xmlns:p14="http://schemas.microsoft.com/office/powerpoint/2010/main" val="243110650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193165-6031-C34C-A0CE-AB359DF41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Reinforcement Learning: Core </a:t>
            </a:r>
            <a:r>
              <a:rPr lang="de-DE" dirty="0" err="1"/>
              <a:t>Concepts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79472119-9C6C-5E4F-8830-DA77E0BE1AB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buFont typeface="Arial" panose="020B0604020202020204" pitchFamily="34" charset="0"/>
                  <a:buChar char="•"/>
                </a:pPr>
                <a:r>
                  <a:rPr lang="de-DE" b="1" dirty="0"/>
                  <a:t>Action a</a:t>
                </a:r>
                <a:r>
                  <a:rPr lang="de-DE" b="1" baseline="-25000" dirty="0"/>
                  <a:t>t</a:t>
                </a:r>
                <a:r>
                  <a:rPr lang="de-DE" dirty="0"/>
                  <a:t>: </a:t>
                </a:r>
                <a:r>
                  <a:rPr lang="de-DE" dirty="0" err="1"/>
                  <a:t>what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agent</a:t>
                </a:r>
                <a:r>
                  <a:rPr lang="de-DE" dirty="0"/>
                  <a:t> </a:t>
                </a:r>
                <a:r>
                  <a:rPr lang="de-DE" dirty="0" err="1"/>
                  <a:t>does</a:t>
                </a:r>
                <a:r>
                  <a:rPr lang="de-DE" dirty="0"/>
                  <a:t> at a </a:t>
                </a:r>
                <a:r>
                  <a:rPr lang="de-DE" dirty="0" err="1"/>
                  <a:t>certain</a:t>
                </a:r>
                <a:r>
                  <a:rPr lang="de-DE" dirty="0"/>
                  <a:t> </a:t>
                </a:r>
                <a:r>
                  <a:rPr lang="de-DE" dirty="0" err="1"/>
                  <a:t>timestep</a:t>
                </a:r>
                <a:r>
                  <a:rPr lang="de-DE" dirty="0"/>
                  <a:t> t, </a:t>
                </a:r>
                <a:br>
                  <a:rPr lang="de-DE" dirty="0"/>
                </a:br>
                <a:r>
                  <a:rPr lang="de-DE" dirty="0"/>
                  <a:t>e.g., </a:t>
                </a:r>
                <a:r>
                  <a:rPr lang="de-DE" i="1" dirty="0" err="1"/>
                  <a:t>move</a:t>
                </a:r>
                <a:r>
                  <a:rPr lang="de-DE" i="1" dirty="0"/>
                  <a:t> </a:t>
                </a:r>
                <a:r>
                  <a:rPr lang="de-DE" i="1" dirty="0" err="1"/>
                  <a:t>forward</a:t>
                </a:r>
                <a:r>
                  <a:rPr lang="de-DE" i="1" dirty="0"/>
                  <a:t> </a:t>
                </a:r>
                <a:r>
                  <a:rPr lang="de-DE" dirty="0" err="1"/>
                  <a:t>or</a:t>
                </a:r>
                <a:r>
                  <a:rPr lang="de-DE" i="1" dirty="0"/>
                  <a:t> turn </a:t>
                </a:r>
                <a:r>
                  <a:rPr lang="de-DE" i="1" dirty="0" err="1"/>
                  <a:t>left</a:t>
                </a:r>
                <a:endParaRPr lang="de-DE" i="1" dirty="0"/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de-DE" b="1" dirty="0"/>
                  <a:t>State </a:t>
                </a:r>
                <a:r>
                  <a:rPr lang="de-DE" b="1" dirty="0" err="1"/>
                  <a:t>s</a:t>
                </a:r>
                <a:r>
                  <a:rPr lang="de-DE" b="1" baseline="-25000" dirty="0" err="1"/>
                  <a:t>t</a:t>
                </a:r>
                <a:r>
                  <a:rPr lang="de-DE" dirty="0"/>
                  <a:t>: </a:t>
                </a:r>
                <a:r>
                  <a:rPr lang="de-DE" dirty="0" err="1"/>
                  <a:t>representation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current</a:t>
                </a:r>
                <a:r>
                  <a:rPr lang="de-DE" dirty="0"/>
                  <a:t> </a:t>
                </a:r>
                <a:r>
                  <a:rPr lang="de-DE" dirty="0" err="1"/>
                  <a:t>environment</a:t>
                </a:r>
                <a:r>
                  <a:rPr lang="de-DE" dirty="0"/>
                  <a:t> at </a:t>
                </a:r>
                <a:r>
                  <a:rPr lang="de-DE" dirty="0" err="1"/>
                  <a:t>timestep</a:t>
                </a:r>
                <a:r>
                  <a:rPr lang="de-DE" dirty="0"/>
                  <a:t> t,</a:t>
                </a:r>
                <a:br>
                  <a:rPr lang="de-DE" dirty="0"/>
                </a:br>
                <a:r>
                  <a:rPr lang="de-DE" dirty="0"/>
                  <a:t> e.g., </a:t>
                </a:r>
                <a:r>
                  <a:rPr lang="de-DE" i="1" dirty="0" err="1"/>
                  <a:t>position</a:t>
                </a:r>
                <a:r>
                  <a:rPr lang="de-DE" i="1" dirty="0"/>
                  <a:t> in </a:t>
                </a:r>
                <a:r>
                  <a:rPr lang="de-DE" i="1" dirty="0" err="1"/>
                  <a:t>the</a:t>
                </a:r>
                <a:r>
                  <a:rPr lang="de-DE" i="1" dirty="0"/>
                  <a:t> </a:t>
                </a:r>
                <a:r>
                  <a:rPr lang="de-DE" i="1" dirty="0" err="1"/>
                  <a:t>maze</a:t>
                </a:r>
                <a:endParaRPr lang="de-DE" i="1" dirty="0"/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de-DE" b="1" dirty="0" err="1"/>
                  <a:t>Reward</a:t>
                </a:r>
                <a:r>
                  <a:rPr lang="de-DE" b="1" dirty="0"/>
                  <a:t> </a:t>
                </a:r>
                <a:r>
                  <a:rPr lang="de-DE" b="1" dirty="0" err="1"/>
                  <a:t>r</a:t>
                </a:r>
                <a:r>
                  <a:rPr lang="de-DE" b="1" baseline="-25000" dirty="0" err="1"/>
                  <a:t>t</a:t>
                </a:r>
                <a:r>
                  <a:rPr lang="de-DE" dirty="0"/>
                  <a:t>: </a:t>
                </a:r>
                <a:r>
                  <a:rPr lang="de-DE" dirty="0" err="1"/>
                  <a:t>numerical</a:t>
                </a:r>
                <a:r>
                  <a:rPr lang="de-DE" dirty="0"/>
                  <a:t>, </a:t>
                </a:r>
                <a:r>
                  <a:rPr lang="de-DE" dirty="0" err="1"/>
                  <a:t>received</a:t>
                </a:r>
                <a:r>
                  <a:rPr lang="de-DE" dirty="0"/>
                  <a:t> </a:t>
                </a:r>
                <a:r>
                  <a:rPr lang="de-DE" dirty="0" err="1"/>
                  <a:t>based</a:t>
                </a:r>
                <a:r>
                  <a:rPr lang="de-DE" dirty="0"/>
                  <a:t> on an </a:t>
                </a:r>
                <a:r>
                  <a:rPr lang="de-DE" dirty="0" err="1"/>
                  <a:t>action</a:t>
                </a:r>
                <a:r>
                  <a:rPr lang="de-DE" dirty="0"/>
                  <a:t> in a </a:t>
                </a:r>
                <a:r>
                  <a:rPr lang="de-DE" dirty="0" err="1"/>
                  <a:t>certain</a:t>
                </a:r>
                <a:r>
                  <a:rPr lang="de-DE" dirty="0"/>
                  <a:t> </a:t>
                </a:r>
                <a:r>
                  <a:rPr lang="de-DE" dirty="0" err="1"/>
                  <a:t>state</a:t>
                </a:r>
                <a:r>
                  <a:rPr lang="de-DE" dirty="0"/>
                  <a:t> at time t, e.g., </a:t>
                </a:r>
                <a:r>
                  <a:rPr lang="de-DE" i="1" dirty="0"/>
                  <a:t>-0.1 (</a:t>
                </a:r>
                <a:r>
                  <a:rPr lang="de-DE" i="1" dirty="0" err="1"/>
                  <a:t>no</a:t>
                </a:r>
                <a:r>
                  <a:rPr lang="de-DE" i="1" dirty="0"/>
                  <a:t> </a:t>
                </a:r>
                <a:r>
                  <a:rPr lang="de-DE" i="1" dirty="0" err="1"/>
                  <a:t>cheese</a:t>
                </a:r>
                <a:r>
                  <a:rPr lang="de-DE" i="1" dirty="0"/>
                  <a:t>) </a:t>
                </a:r>
                <a:r>
                  <a:rPr lang="de-DE" dirty="0" err="1"/>
                  <a:t>vs</a:t>
                </a:r>
                <a:r>
                  <a:rPr lang="de-DE" i="1" dirty="0"/>
                  <a:t> 1 (</a:t>
                </a:r>
                <a:r>
                  <a:rPr lang="de-DE" i="1" dirty="0" err="1"/>
                  <a:t>cheese</a:t>
                </a:r>
                <a:r>
                  <a:rPr lang="de-DE" i="1" dirty="0"/>
                  <a:t>) 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de-DE" b="1" dirty="0" err="1"/>
                  <a:t>Policy</a:t>
                </a:r>
                <a:r>
                  <a:rPr lang="de-DE" b="1" dirty="0"/>
                  <a:t> </a:t>
                </a:r>
                <a14:m>
                  <m:oMath xmlns:m="http://schemas.openxmlformats.org/officeDocument/2006/math">
                    <m:r>
                      <a:rPr lang="de-DE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𝝅</m:t>
                    </m:r>
                  </m:oMath>
                </a14:m>
                <a:r>
                  <a:rPr lang="de-DE" dirty="0"/>
                  <a:t>: a </a:t>
                </a:r>
                <a:r>
                  <a:rPr lang="de-DE" dirty="0" err="1"/>
                  <a:t>strategy</a:t>
                </a:r>
                <a:r>
                  <a:rPr lang="de-DE" dirty="0"/>
                  <a:t> </a:t>
                </a:r>
                <a:r>
                  <a:rPr lang="de-DE" dirty="0" err="1"/>
                  <a:t>telling</a:t>
                </a:r>
                <a:r>
                  <a:rPr lang="de-DE" dirty="0"/>
                  <a:t> </a:t>
                </a:r>
                <a:r>
                  <a:rPr lang="de-DE" dirty="0" err="1"/>
                  <a:t>us</a:t>
                </a:r>
                <a:r>
                  <a:rPr lang="de-DE" dirty="0"/>
                  <a:t> </a:t>
                </a:r>
                <a:r>
                  <a:rPr lang="de-DE" dirty="0" err="1"/>
                  <a:t>which</a:t>
                </a:r>
                <a:r>
                  <a:rPr lang="de-DE" dirty="0"/>
                  <a:t> </a:t>
                </a:r>
                <a:r>
                  <a:rPr lang="de-DE" dirty="0" err="1"/>
                  <a:t>action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take</a:t>
                </a:r>
                <a:r>
                  <a:rPr lang="de-DE" dirty="0"/>
                  <a:t> in </a:t>
                </a:r>
                <a:r>
                  <a:rPr lang="de-DE" dirty="0" err="1"/>
                  <a:t>each</a:t>
                </a:r>
                <a:r>
                  <a:rPr lang="de-DE" dirty="0"/>
                  <a:t> </a:t>
                </a:r>
                <a:r>
                  <a:rPr lang="de-DE" dirty="0" err="1"/>
                  <a:t>possible</a:t>
                </a:r>
                <a:r>
                  <a:rPr lang="de-DE" dirty="0"/>
                  <a:t> </a:t>
                </a:r>
                <a:r>
                  <a:rPr lang="de-DE" dirty="0" err="1"/>
                  <a:t>state</a:t>
                </a:r>
                <a:r>
                  <a:rPr lang="de-DE" dirty="0"/>
                  <a:t>:</a:t>
                </a:r>
              </a:p>
              <a:p>
                <a:pPr lvl="1">
                  <a:buFont typeface="Arial" panose="020B0604020202020204" pitchFamily="34" charset="0"/>
                  <a:buChar char="•"/>
                </a:pPr>
                <a:r>
                  <a:rPr lang="de-DE" dirty="0"/>
                  <a:t>e.g. </a:t>
                </a:r>
                <a:r>
                  <a:rPr lang="de-DE" dirty="0" err="1"/>
                  <a:t>for</a:t>
                </a:r>
                <a:r>
                  <a:rPr lang="de-DE" dirty="0"/>
                  <a:t> </a:t>
                </a:r>
                <a:r>
                  <a:rPr lang="de-DE" dirty="0" err="1"/>
                  <a:t>square</a:t>
                </a:r>
                <a:r>
                  <a:rPr lang="de-DE" dirty="0"/>
                  <a:t> 1 in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maze</a:t>
                </a:r>
                <a:r>
                  <a:rPr lang="de-DE" dirty="0"/>
                  <a:t>:    </a:t>
                </a:r>
                <a:r>
                  <a:rPr lang="de-DE" sz="1800" dirty="0"/>
                  <a:t>P(turn </a:t>
                </a:r>
                <a:r>
                  <a:rPr lang="de-DE" sz="1800" dirty="0" err="1"/>
                  <a:t>left</a:t>
                </a:r>
                <a:r>
                  <a:rPr lang="de-DE" sz="1800" dirty="0"/>
                  <a:t>) = 0.5</a:t>
                </a:r>
              </a:p>
              <a:p>
                <a:pPr marL="2547937" lvl="8" indent="0">
                  <a:buNone/>
                </a:pPr>
                <a:r>
                  <a:rPr lang="de-DE" sz="1800" dirty="0"/>
                  <a:t>		P(turn </a:t>
                </a:r>
                <a:r>
                  <a:rPr lang="de-DE" sz="1800" dirty="0" err="1"/>
                  <a:t>right</a:t>
                </a:r>
                <a:r>
                  <a:rPr lang="de-DE" sz="1800" dirty="0"/>
                  <a:t>) = 0.25</a:t>
                </a:r>
              </a:p>
              <a:p>
                <a:pPr marL="2547937" lvl="8" indent="0">
                  <a:buNone/>
                </a:pPr>
                <a:r>
                  <a:rPr lang="de-DE" sz="1800" dirty="0"/>
                  <a:t>		P(</a:t>
                </a:r>
                <a:r>
                  <a:rPr lang="de-DE" sz="1800" dirty="0" err="1"/>
                  <a:t>walk</a:t>
                </a:r>
                <a:r>
                  <a:rPr lang="de-DE" sz="1800" dirty="0"/>
                  <a:t> </a:t>
                </a:r>
                <a:r>
                  <a:rPr lang="de-DE" sz="1800" dirty="0" err="1"/>
                  <a:t>straight</a:t>
                </a:r>
                <a:r>
                  <a:rPr lang="de-DE" sz="1800" dirty="0"/>
                  <a:t>) 0.25</a:t>
                </a:r>
                <a:endParaRPr lang="de-DE" sz="2200" b="1" dirty="0"/>
              </a:p>
              <a:p>
                <a:pPr marL="528637" lvl="3" indent="0">
                  <a:buNone/>
                </a:pPr>
                <a:r>
                  <a:rPr lang="de-DE" sz="2200" b="1" dirty="0"/>
                  <a:t>Overall </a:t>
                </a:r>
                <a:r>
                  <a:rPr lang="de-DE" sz="2200" b="1" dirty="0" err="1"/>
                  <a:t>goal</a:t>
                </a:r>
                <a:r>
                  <a:rPr lang="de-DE" sz="2200" b="1" dirty="0"/>
                  <a:t>: </a:t>
                </a:r>
                <a:r>
                  <a:rPr lang="de-DE" sz="2200" dirty="0"/>
                  <a:t>Find a </a:t>
                </a:r>
                <a:r>
                  <a:rPr lang="de-DE" sz="2200" dirty="0" err="1"/>
                  <a:t>policy</a:t>
                </a:r>
                <a:r>
                  <a:rPr lang="de-DE" sz="2200" dirty="0"/>
                  <a:t> </a:t>
                </a:r>
                <a14:m>
                  <m:oMath xmlns:m="http://schemas.openxmlformats.org/officeDocument/2006/math">
                    <m:r>
                      <a:rPr lang="de-DE" sz="24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de-DE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sz="2200" dirty="0" err="1"/>
                  <a:t>which</a:t>
                </a:r>
                <a:r>
                  <a:rPr lang="de-DE" sz="2200" dirty="0"/>
                  <a:t> </a:t>
                </a:r>
                <a:r>
                  <a:rPr lang="de-DE" sz="2200" dirty="0" err="1"/>
                  <a:t>maximizes</a:t>
                </a:r>
                <a:r>
                  <a:rPr lang="de-DE" sz="2200" dirty="0"/>
                  <a:t> </a:t>
                </a:r>
                <a:r>
                  <a:rPr lang="de-DE" sz="2200" dirty="0" err="1"/>
                  <a:t>the</a:t>
                </a:r>
                <a:r>
                  <a:rPr lang="de-DE" sz="2200" dirty="0"/>
                  <a:t>  total </a:t>
                </a:r>
                <a:r>
                  <a:rPr lang="de-DE" sz="2200" dirty="0" err="1"/>
                  <a:t>reward</a:t>
                </a:r>
                <a:r>
                  <a:rPr lang="de-DE" sz="2200" dirty="0"/>
                  <a:t>, e.g. </a:t>
                </a:r>
                <a:r>
                  <a:rPr lang="de-DE" sz="2200" i="1" dirty="0" err="1"/>
                  <a:t>get</a:t>
                </a:r>
                <a:r>
                  <a:rPr lang="de-DE" sz="2200" i="1" dirty="0"/>
                  <a:t> </a:t>
                </a:r>
                <a:r>
                  <a:rPr lang="de-DE" sz="2200" i="1" dirty="0" err="1"/>
                  <a:t>the</a:t>
                </a:r>
                <a:r>
                  <a:rPr lang="de-DE" sz="2200" i="1" dirty="0"/>
                  <a:t> </a:t>
                </a:r>
                <a:r>
                  <a:rPr lang="de-DE" sz="2200" i="1" dirty="0" err="1"/>
                  <a:t>cheese</a:t>
                </a:r>
                <a:r>
                  <a:rPr lang="de-DE" sz="2200" i="1" dirty="0"/>
                  <a:t> </a:t>
                </a:r>
                <a:r>
                  <a:rPr lang="de-DE" sz="2200" i="1" dirty="0" err="1"/>
                  <a:t>as</a:t>
                </a:r>
                <a:r>
                  <a:rPr lang="de-DE" sz="2200" i="1" dirty="0"/>
                  <a:t> </a:t>
                </a:r>
                <a:r>
                  <a:rPr lang="de-DE" sz="2200" i="1" dirty="0" err="1"/>
                  <a:t>quickly</a:t>
                </a:r>
                <a:r>
                  <a:rPr lang="de-DE" sz="2200" i="1" dirty="0"/>
                  <a:t> </a:t>
                </a:r>
                <a:r>
                  <a:rPr lang="de-DE" sz="2200" i="1" dirty="0" err="1"/>
                  <a:t>as</a:t>
                </a:r>
                <a:r>
                  <a:rPr lang="de-DE" sz="2200" i="1" dirty="0"/>
                  <a:t> </a:t>
                </a:r>
                <a:r>
                  <a:rPr lang="de-DE" sz="2200" i="1" dirty="0" err="1"/>
                  <a:t>possible</a:t>
                </a:r>
                <a:endParaRPr lang="de-DE" sz="2200" i="1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79472119-9C6C-5E4F-8830-DA77E0BE1AB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87" t="-52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4621337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27E410E-45A4-954A-9A0E-EB586B679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Exploration vs. </a:t>
            </a:r>
            <a:r>
              <a:rPr lang="de-DE" dirty="0" err="1"/>
              <a:t>Exploitation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45F5E83-C7E4-604E-B2E8-58DFE6045F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standing</a:t>
            </a:r>
            <a:r>
              <a:rPr lang="de-DE" dirty="0"/>
              <a:t> in front </a:t>
            </a:r>
            <a:r>
              <a:rPr lang="de-DE" dirty="0" err="1"/>
              <a:t>of</a:t>
            </a:r>
            <a:r>
              <a:rPr lang="de-DE" dirty="0"/>
              <a:t> a </a:t>
            </a:r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slot</a:t>
            </a:r>
            <a:r>
              <a:rPr lang="de-DE" dirty="0"/>
              <a:t> </a:t>
            </a:r>
            <a:r>
              <a:rPr lang="de-DE" dirty="0" err="1"/>
              <a:t>machines</a:t>
            </a:r>
            <a:r>
              <a:rPr lang="de-DE" dirty="0"/>
              <a:t> („</a:t>
            </a:r>
            <a:r>
              <a:rPr lang="de-DE" dirty="0" err="1"/>
              <a:t>one-armed</a:t>
            </a:r>
            <a:r>
              <a:rPr lang="de-DE" dirty="0"/>
              <a:t> </a:t>
            </a:r>
            <a:r>
              <a:rPr lang="de-DE" dirty="0" err="1"/>
              <a:t>bandits</a:t>
            </a:r>
            <a:r>
              <a:rPr lang="de-DE" dirty="0"/>
              <a:t>“).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machine</a:t>
            </a:r>
            <a:r>
              <a:rPr lang="de-DE" dirty="0"/>
              <a:t> </a:t>
            </a:r>
            <a:r>
              <a:rPr lang="de-DE" dirty="0" err="1"/>
              <a:t>has</a:t>
            </a:r>
            <a:r>
              <a:rPr lang="de-DE" dirty="0"/>
              <a:t> a </a:t>
            </a:r>
            <a:r>
              <a:rPr lang="de-DE" dirty="0" err="1"/>
              <a:t>fixed</a:t>
            </a:r>
            <a:r>
              <a:rPr lang="de-DE" dirty="0"/>
              <a:t> </a:t>
            </a:r>
            <a:r>
              <a:rPr lang="de-DE" dirty="0" err="1"/>
              <a:t>probability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hit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jackpot</a:t>
            </a:r>
            <a:r>
              <a:rPr lang="de-DE" dirty="0"/>
              <a:t>.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a </a:t>
            </a:r>
            <a:r>
              <a:rPr lang="de-DE" dirty="0" err="1"/>
              <a:t>lot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time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play</a:t>
            </a:r>
            <a:r>
              <a:rPr lang="de-DE" dirty="0"/>
              <a:t>.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free</a:t>
            </a:r>
            <a:r>
              <a:rPr lang="de-DE" dirty="0"/>
              <a:t>. </a:t>
            </a: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would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do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maximize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money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get</a:t>
            </a:r>
            <a:r>
              <a:rPr lang="de-DE" dirty="0"/>
              <a:t>?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F937B02-B371-5948-BBD1-8D31695B6F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3140968"/>
            <a:ext cx="3810000" cy="2654300"/>
          </a:xfrm>
          <a:prstGeom prst="rect">
            <a:avLst/>
          </a:prstGeom>
        </p:spPr>
      </p:pic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48BC88B5-D7E1-1F45-95B5-34C820613859}"/>
              </a:ext>
            </a:extLst>
          </p:cNvPr>
          <p:cNvSpPr txBox="1">
            <a:spLocks/>
          </p:cNvSpPr>
          <p:nvPr/>
        </p:nvSpPr>
        <p:spPr>
          <a:xfrm>
            <a:off x="358775" y="3284984"/>
            <a:ext cx="4357241" cy="3084066"/>
          </a:xfrm>
          <a:prstGeom prst="rect">
            <a:avLst/>
          </a:prstGeom>
        </p:spPr>
        <p:txBody>
          <a:bodyPr/>
          <a:lstStyle>
            <a:lvl1pPr marL="265113" indent="-2651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Arial" pitchFamily="34" charset="0"/>
              <a:buChar char="◊"/>
              <a:defRPr sz="2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46088" indent="-2651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Arial" pitchFamily="34" charset="0"/>
              <a:buChar char="◊"/>
              <a:defRPr sz="2000">
                <a:solidFill>
                  <a:schemeClr val="tx1"/>
                </a:solidFill>
                <a:latin typeface="+mn-lt"/>
              </a:defRPr>
            </a:lvl2pPr>
            <a:lvl3pPr marL="627063" indent="-2762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Arial" pitchFamily="34" charset="0"/>
              <a:buChar char="◊"/>
              <a:defRPr sz="2000">
                <a:solidFill>
                  <a:schemeClr val="tx1"/>
                </a:solidFill>
                <a:latin typeface="+mn-lt"/>
              </a:defRPr>
            </a:lvl3pPr>
            <a:lvl4pPr marL="717550" indent="-17303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Arial" pitchFamily="34" charset="0"/>
              <a:buChar char="◊"/>
              <a:defRPr sz="1800">
                <a:solidFill>
                  <a:schemeClr val="tx1"/>
                </a:solidFill>
                <a:latin typeface="+mn-lt"/>
              </a:defRPr>
            </a:lvl4pPr>
            <a:lvl5pPr marL="9080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Arial" pitchFamily="34" charset="0"/>
              <a:buChar char="◊"/>
              <a:defRPr sz="1800">
                <a:solidFill>
                  <a:schemeClr val="tx1"/>
                </a:solidFill>
                <a:latin typeface="+mn-lt"/>
              </a:defRPr>
            </a:lvl5pPr>
            <a:lvl6pPr marL="13652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de-DE" kern="0" dirty="0" err="1"/>
              <a:t>You</a:t>
            </a:r>
            <a:r>
              <a:rPr lang="de-DE" kern="0" dirty="0"/>
              <a:t> </a:t>
            </a:r>
            <a:r>
              <a:rPr lang="de-DE" kern="0" dirty="0" err="1"/>
              <a:t>keep</a:t>
            </a:r>
            <a:r>
              <a:rPr lang="de-DE" kern="0" dirty="0"/>
              <a:t> </a:t>
            </a:r>
            <a:r>
              <a:rPr lang="de-DE" kern="0" dirty="0" err="1"/>
              <a:t>track</a:t>
            </a:r>
            <a:r>
              <a:rPr lang="de-DE" kern="0" dirty="0"/>
              <a:t> </a:t>
            </a:r>
            <a:r>
              <a:rPr lang="de-DE" kern="0" dirty="0" err="1"/>
              <a:t>of</a:t>
            </a:r>
            <a:r>
              <a:rPr lang="de-DE" kern="0" dirty="0"/>
              <a:t> </a:t>
            </a:r>
            <a:r>
              <a:rPr lang="de-DE" kern="0" dirty="0" err="1"/>
              <a:t>the</a:t>
            </a:r>
            <a:r>
              <a:rPr lang="de-DE" kern="0" dirty="0"/>
              <a:t> </a:t>
            </a:r>
            <a:r>
              <a:rPr lang="de-DE" kern="0" dirty="0" err="1"/>
              <a:t>average</a:t>
            </a:r>
            <a:r>
              <a:rPr lang="de-DE" kern="0" dirty="0"/>
              <a:t> </a:t>
            </a:r>
            <a:r>
              <a:rPr lang="de-DE" kern="0" dirty="0" err="1"/>
              <a:t>outcome</a:t>
            </a:r>
            <a:r>
              <a:rPr lang="de-DE" kern="0" dirty="0"/>
              <a:t> </a:t>
            </a:r>
            <a:r>
              <a:rPr lang="de-DE" kern="0" dirty="0" err="1"/>
              <a:t>for</a:t>
            </a:r>
            <a:r>
              <a:rPr lang="de-DE" kern="0" dirty="0"/>
              <a:t> </a:t>
            </a:r>
            <a:r>
              <a:rPr lang="de-DE" kern="0" dirty="0" err="1"/>
              <a:t>each</a:t>
            </a:r>
            <a:r>
              <a:rPr lang="de-DE" kern="0" dirty="0"/>
              <a:t> </a:t>
            </a:r>
            <a:r>
              <a:rPr lang="de-DE" kern="0" dirty="0" err="1"/>
              <a:t>machine</a:t>
            </a:r>
            <a:r>
              <a:rPr lang="de-DE" kern="0" dirty="0"/>
              <a:t>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b="1" kern="0" dirty="0" err="1"/>
              <a:t>exploitation</a:t>
            </a:r>
            <a:r>
              <a:rPr lang="de-DE" kern="0" dirty="0"/>
              <a:t>: </a:t>
            </a:r>
            <a:r>
              <a:rPr lang="de-DE" kern="0" dirty="0" err="1"/>
              <a:t>select</a:t>
            </a:r>
            <a:r>
              <a:rPr lang="de-DE" kern="0" dirty="0"/>
              <a:t> a </a:t>
            </a:r>
            <a:r>
              <a:rPr lang="de-DE" b="1" kern="0" dirty="0" err="1"/>
              <a:t>greedy</a:t>
            </a:r>
            <a:r>
              <a:rPr lang="de-DE" b="1" kern="0" dirty="0"/>
              <a:t> </a:t>
            </a:r>
            <a:r>
              <a:rPr lang="de-DE" b="1" kern="0" dirty="0" err="1"/>
              <a:t>action</a:t>
            </a:r>
            <a:r>
              <a:rPr lang="de-DE" b="1" kern="0" dirty="0"/>
              <a:t> – </a:t>
            </a:r>
            <a:r>
              <a:rPr lang="de-DE" kern="0" dirty="0" err="1"/>
              <a:t>choose</a:t>
            </a:r>
            <a:r>
              <a:rPr lang="de-DE" kern="0" dirty="0"/>
              <a:t> </a:t>
            </a:r>
            <a:r>
              <a:rPr lang="de-DE" kern="0" dirty="0" err="1"/>
              <a:t>the</a:t>
            </a:r>
            <a:r>
              <a:rPr lang="de-DE" kern="0" dirty="0"/>
              <a:t> </a:t>
            </a:r>
            <a:r>
              <a:rPr lang="de-DE" kern="0" dirty="0" err="1"/>
              <a:t>machine</a:t>
            </a:r>
            <a:r>
              <a:rPr lang="de-DE" kern="0" dirty="0"/>
              <a:t> </a:t>
            </a:r>
            <a:r>
              <a:rPr lang="de-DE" kern="0" dirty="0" err="1"/>
              <a:t>that</a:t>
            </a:r>
            <a:r>
              <a:rPr lang="de-DE" kern="0" dirty="0"/>
              <a:t> </a:t>
            </a:r>
            <a:r>
              <a:rPr lang="de-DE" kern="0" dirty="0" err="1"/>
              <a:t>promises</a:t>
            </a:r>
            <a:r>
              <a:rPr lang="de-DE" kern="0" dirty="0"/>
              <a:t> </a:t>
            </a:r>
            <a:r>
              <a:rPr lang="de-DE" kern="0" dirty="0" err="1"/>
              <a:t>the</a:t>
            </a:r>
            <a:r>
              <a:rPr lang="de-DE" kern="0" dirty="0"/>
              <a:t> </a:t>
            </a:r>
            <a:r>
              <a:rPr lang="de-DE" kern="0" dirty="0" err="1"/>
              <a:t>highest</a:t>
            </a:r>
            <a:r>
              <a:rPr lang="de-DE" kern="0" dirty="0"/>
              <a:t> </a:t>
            </a:r>
            <a:r>
              <a:rPr lang="de-DE" kern="0" dirty="0" err="1"/>
              <a:t>reward</a:t>
            </a:r>
            <a:endParaRPr lang="de-DE" kern="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de-DE" b="1" kern="0" dirty="0" err="1"/>
              <a:t>exploration</a:t>
            </a:r>
            <a:r>
              <a:rPr lang="de-DE" kern="0" dirty="0"/>
              <a:t>: </a:t>
            </a:r>
            <a:r>
              <a:rPr lang="de-DE" kern="0" dirty="0" err="1"/>
              <a:t>select</a:t>
            </a:r>
            <a:r>
              <a:rPr lang="de-DE" kern="0" dirty="0"/>
              <a:t> a non-</a:t>
            </a:r>
            <a:r>
              <a:rPr lang="de-DE" kern="0" dirty="0" err="1"/>
              <a:t>greedy</a:t>
            </a:r>
            <a:r>
              <a:rPr lang="de-DE" kern="0" dirty="0"/>
              <a:t> </a:t>
            </a:r>
            <a:r>
              <a:rPr lang="de-DE" kern="0" dirty="0" err="1"/>
              <a:t>action</a:t>
            </a:r>
            <a:r>
              <a:rPr lang="de-DE" kern="0" dirty="0"/>
              <a:t>, </a:t>
            </a:r>
            <a:r>
              <a:rPr lang="de-DE" kern="0" dirty="0" err="1"/>
              <a:t>to</a:t>
            </a:r>
            <a:r>
              <a:rPr lang="de-DE" kern="0" dirty="0"/>
              <a:t> </a:t>
            </a:r>
            <a:r>
              <a:rPr lang="de-DE" kern="0" dirty="0" err="1"/>
              <a:t>get</a:t>
            </a:r>
            <a:r>
              <a:rPr lang="de-DE" kern="0" dirty="0"/>
              <a:t> a </a:t>
            </a:r>
            <a:r>
              <a:rPr lang="de-DE" kern="0" dirty="0" err="1"/>
              <a:t>better</a:t>
            </a:r>
            <a:r>
              <a:rPr lang="de-DE" kern="0" dirty="0"/>
              <a:t> </a:t>
            </a:r>
            <a:r>
              <a:rPr lang="de-DE" kern="0" dirty="0" err="1"/>
              <a:t>estimate</a:t>
            </a:r>
            <a:r>
              <a:rPr lang="de-DE" kern="0" dirty="0"/>
              <a:t> </a:t>
            </a:r>
            <a:r>
              <a:rPr lang="de-DE" kern="0" dirty="0" err="1"/>
              <a:t>of</a:t>
            </a:r>
            <a:r>
              <a:rPr lang="de-DE" kern="0" dirty="0"/>
              <a:t> </a:t>
            </a:r>
            <a:r>
              <a:rPr lang="de-DE" kern="0" dirty="0" err="1"/>
              <a:t>the</a:t>
            </a:r>
            <a:r>
              <a:rPr lang="de-DE" kern="0" dirty="0"/>
              <a:t> </a:t>
            </a:r>
            <a:r>
              <a:rPr lang="de-DE" kern="0" dirty="0" err="1"/>
              <a:t>other</a:t>
            </a:r>
            <a:r>
              <a:rPr lang="de-DE" kern="0" dirty="0"/>
              <a:t> </a:t>
            </a:r>
            <a:r>
              <a:rPr lang="de-DE" kern="0" dirty="0" err="1"/>
              <a:t>machines</a:t>
            </a:r>
            <a:endParaRPr lang="de-DE" kern="0" dirty="0"/>
          </a:p>
        </p:txBody>
      </p:sp>
    </p:spTree>
    <p:extLst>
      <p:ext uri="{BB962C8B-B14F-4D97-AF65-F5344CB8AC3E}">
        <p14:creationId xmlns:p14="http://schemas.microsoft.com/office/powerpoint/2010/main" val="3288795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1B27A4B-5FC8-6348-94D3-D8BD49B3C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Trade-off </a:t>
            </a:r>
            <a:r>
              <a:rPr lang="de-DE" dirty="0" err="1"/>
              <a:t>between</a:t>
            </a:r>
            <a:r>
              <a:rPr lang="de-DE" dirty="0"/>
              <a:t> Exploration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Exploitation</a:t>
            </a:r>
            <a:endParaRPr lang="de-DE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39EB8AD9-AE0C-924A-8CEA-3DF9A534D7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696" y="2264593"/>
            <a:ext cx="5472608" cy="4104457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67CD9402-AFE1-AE49-BCAC-F9329E4538EE}"/>
                  </a:ext>
                </a:extLst>
              </p:cNvPr>
              <p:cNvSpPr txBox="1"/>
              <p:nvPr/>
            </p:nvSpPr>
            <p:spPr>
              <a:xfrm>
                <a:off x="809079" y="1700808"/>
                <a:ext cx="721930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de-DE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𝜺</m:t>
                    </m:r>
                  </m:oMath>
                </a14:m>
                <a:r>
                  <a:rPr lang="de-DE" b="1" dirty="0"/>
                  <a:t>-</a:t>
                </a:r>
                <a:r>
                  <a:rPr lang="de-DE" b="1" dirty="0" err="1"/>
                  <a:t>greedy</a:t>
                </a:r>
                <a:r>
                  <a:rPr lang="de-DE" b="1" dirty="0"/>
                  <a:t> </a:t>
                </a:r>
                <a:r>
                  <a:rPr lang="de-DE" b="1" dirty="0" err="1"/>
                  <a:t>strategy</a:t>
                </a:r>
                <a:r>
                  <a:rPr lang="de-DE" b="1" dirty="0"/>
                  <a:t>: </a:t>
                </a:r>
                <a:r>
                  <a:rPr lang="de-DE" dirty="0" err="1"/>
                  <a:t>select</a:t>
                </a:r>
                <a:r>
                  <a:rPr lang="de-DE" dirty="0"/>
                  <a:t> an </a:t>
                </a:r>
                <a:r>
                  <a:rPr lang="de-DE" dirty="0" err="1"/>
                  <a:t>action</a:t>
                </a:r>
                <a:r>
                  <a:rPr lang="de-DE" dirty="0"/>
                  <a:t> </a:t>
                </a:r>
                <a:r>
                  <a:rPr lang="de-DE" dirty="0" err="1"/>
                  <a:t>greedily</a:t>
                </a:r>
                <a:r>
                  <a:rPr lang="de-DE" dirty="0"/>
                  <a:t> </a:t>
                </a:r>
                <a:r>
                  <a:rPr lang="de-DE" dirty="0" err="1"/>
                  <a:t>most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time, but </a:t>
                </a:r>
                <a:r>
                  <a:rPr lang="de-DE" dirty="0" err="1"/>
                  <a:t>for</a:t>
                </a:r>
                <a:r>
                  <a:rPr lang="de-DE" dirty="0"/>
                  <a:t> </a:t>
                </a:r>
                <a:r>
                  <a:rPr lang="de-DE" dirty="0" err="1"/>
                  <a:t>some</a:t>
                </a:r>
                <a:r>
                  <a:rPr lang="de-DE" dirty="0"/>
                  <a:t> </a:t>
                </a:r>
                <a:r>
                  <a:rPr lang="de-DE" dirty="0" err="1"/>
                  <a:t>fraction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𝜺</m:t>
                    </m:r>
                  </m:oMath>
                </a14:m>
                <a:r>
                  <a:rPr lang="de-DE" b="1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all </a:t>
                </a:r>
                <a:r>
                  <a:rPr lang="de-DE" dirty="0" err="1"/>
                  <a:t>cases</a:t>
                </a:r>
                <a:r>
                  <a:rPr lang="de-DE" dirty="0"/>
                  <a:t>, </a:t>
                </a:r>
                <a:r>
                  <a:rPr lang="de-DE" dirty="0" err="1"/>
                  <a:t>keep</a:t>
                </a:r>
                <a:r>
                  <a:rPr lang="de-DE" dirty="0"/>
                  <a:t> </a:t>
                </a:r>
                <a:r>
                  <a:rPr lang="de-DE" dirty="0" err="1"/>
                  <a:t>exploring</a:t>
                </a:r>
                <a:r>
                  <a:rPr lang="de-DE" dirty="0"/>
                  <a:t> </a:t>
                </a:r>
              </a:p>
            </p:txBody>
          </p:sp>
        </mc:Choice>
        <mc:Fallback xmlns="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67CD9402-AFE1-AE49-BCAC-F9329E4538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079" y="1700808"/>
                <a:ext cx="7219305" cy="646331"/>
              </a:xfrm>
              <a:prstGeom prst="rect">
                <a:avLst/>
              </a:prstGeom>
              <a:blipFill>
                <a:blip r:embed="rId3"/>
                <a:stretch>
                  <a:fillRect l="-703" t="-1923" b="-1346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7994304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A2954F9-54AE-1643-8519-ECFEAEE48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Gridworld</a:t>
            </a:r>
            <a:r>
              <a:rPr lang="de-DE" dirty="0"/>
              <a:t> </a:t>
            </a:r>
            <a:r>
              <a:rPr lang="de-DE" dirty="0" err="1"/>
              <a:t>Example</a:t>
            </a:r>
            <a:endParaRPr lang="de-DE" dirty="0"/>
          </a:p>
        </p:txBody>
      </p:sp>
      <p:graphicFrame>
        <p:nvGraphicFramePr>
          <p:cNvPr id="4" name="Inhaltsplatzhalter 3">
            <a:extLst>
              <a:ext uri="{FF2B5EF4-FFF2-40B4-BE49-F238E27FC236}">
                <a16:creationId xmlns:a16="http://schemas.microsoft.com/office/drawing/2014/main" id="{816D3BA7-9530-D14A-B065-15804C238965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358775" y="1646556"/>
          <a:ext cx="3745110" cy="36369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49022">
                  <a:extLst>
                    <a:ext uri="{9D8B030D-6E8A-4147-A177-3AD203B41FA5}">
                      <a16:colId xmlns:a16="http://schemas.microsoft.com/office/drawing/2014/main" val="3841959878"/>
                    </a:ext>
                  </a:extLst>
                </a:gridCol>
                <a:gridCol w="749022">
                  <a:extLst>
                    <a:ext uri="{9D8B030D-6E8A-4147-A177-3AD203B41FA5}">
                      <a16:colId xmlns:a16="http://schemas.microsoft.com/office/drawing/2014/main" val="3706490761"/>
                    </a:ext>
                  </a:extLst>
                </a:gridCol>
                <a:gridCol w="749022">
                  <a:extLst>
                    <a:ext uri="{9D8B030D-6E8A-4147-A177-3AD203B41FA5}">
                      <a16:colId xmlns:a16="http://schemas.microsoft.com/office/drawing/2014/main" val="1493988798"/>
                    </a:ext>
                  </a:extLst>
                </a:gridCol>
                <a:gridCol w="749022">
                  <a:extLst>
                    <a:ext uri="{9D8B030D-6E8A-4147-A177-3AD203B41FA5}">
                      <a16:colId xmlns:a16="http://schemas.microsoft.com/office/drawing/2014/main" val="3430358087"/>
                    </a:ext>
                  </a:extLst>
                </a:gridCol>
                <a:gridCol w="749022">
                  <a:extLst>
                    <a:ext uri="{9D8B030D-6E8A-4147-A177-3AD203B41FA5}">
                      <a16:colId xmlns:a16="http://schemas.microsoft.com/office/drawing/2014/main" val="2180085984"/>
                    </a:ext>
                  </a:extLst>
                </a:gridCol>
              </a:tblGrid>
              <a:tr h="727388">
                <a:tc>
                  <a:txBody>
                    <a:bodyPr/>
                    <a:lstStyle/>
                    <a:p>
                      <a:endParaRPr lang="de-DE" sz="3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3200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de-DE" sz="3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3200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de-DE" sz="3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87786851"/>
                  </a:ext>
                </a:extLst>
              </a:tr>
              <a:tr h="727388">
                <a:tc>
                  <a:txBody>
                    <a:bodyPr/>
                    <a:lstStyle/>
                    <a:p>
                      <a:endParaRPr lang="de-DE" sz="3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de-DE" sz="3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de-DE" sz="3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de-DE" sz="3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de-DE" sz="3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6827871"/>
                  </a:ext>
                </a:extLst>
              </a:tr>
              <a:tr h="727388">
                <a:tc>
                  <a:txBody>
                    <a:bodyPr/>
                    <a:lstStyle/>
                    <a:p>
                      <a:endParaRPr lang="de-DE" sz="3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de-DE" sz="3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de-DE" sz="3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3200" dirty="0"/>
                        <a:t>B‘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de-DE" sz="3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0116708"/>
                  </a:ext>
                </a:extLst>
              </a:tr>
              <a:tr h="727388">
                <a:tc>
                  <a:txBody>
                    <a:bodyPr/>
                    <a:lstStyle/>
                    <a:p>
                      <a:endParaRPr lang="de-DE" sz="3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de-DE" sz="3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de-DE" sz="3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de-DE" sz="3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de-DE" sz="3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71007379"/>
                  </a:ext>
                </a:extLst>
              </a:tr>
              <a:tr h="727388">
                <a:tc>
                  <a:txBody>
                    <a:bodyPr/>
                    <a:lstStyle/>
                    <a:p>
                      <a:endParaRPr lang="de-DE" sz="3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3200" dirty="0"/>
                        <a:t>A‘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de-DE" sz="3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de-DE" sz="3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de-DE" sz="3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63127795"/>
                  </a:ext>
                </a:extLst>
              </a:tr>
            </a:tbl>
          </a:graphicData>
        </a:graphic>
      </p:graphicFrame>
      <p:sp>
        <p:nvSpPr>
          <p:cNvPr id="5" name="Gebogener Pfeil 4">
            <a:extLst>
              <a:ext uri="{FF2B5EF4-FFF2-40B4-BE49-F238E27FC236}">
                <a16:creationId xmlns:a16="http://schemas.microsoft.com/office/drawing/2014/main" id="{C033515C-0AF4-894D-B56B-BEE50AF0FA45}"/>
              </a:ext>
            </a:extLst>
          </p:cNvPr>
          <p:cNvSpPr/>
          <p:nvPr/>
        </p:nvSpPr>
        <p:spPr>
          <a:xfrm rot="5661110">
            <a:off x="2069473" y="1994881"/>
            <a:ext cx="1800288" cy="1343841"/>
          </a:xfrm>
          <a:prstGeom prst="circularArrow">
            <a:avLst>
              <a:gd name="adj1" fmla="val 3226"/>
              <a:gd name="adj2" fmla="val 618715"/>
              <a:gd name="adj3" fmla="val 20515237"/>
              <a:gd name="adj4" fmla="val 10645035"/>
              <a:gd name="adj5" fmla="val 1019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6" name="Gebogener Pfeil 5">
            <a:extLst>
              <a:ext uri="{FF2B5EF4-FFF2-40B4-BE49-F238E27FC236}">
                <a16:creationId xmlns:a16="http://schemas.microsoft.com/office/drawing/2014/main" id="{9F1DB5CB-92AB-5147-8ED8-FE2360BA5EF4}"/>
              </a:ext>
            </a:extLst>
          </p:cNvPr>
          <p:cNvSpPr/>
          <p:nvPr/>
        </p:nvSpPr>
        <p:spPr>
          <a:xfrm rot="5617208">
            <a:off x="-227736" y="2744924"/>
            <a:ext cx="3109893" cy="1368153"/>
          </a:xfrm>
          <a:prstGeom prst="circularArrow">
            <a:avLst>
              <a:gd name="adj1" fmla="val 3226"/>
              <a:gd name="adj2" fmla="val 366856"/>
              <a:gd name="adj3" fmla="val 20515237"/>
              <a:gd name="adj4" fmla="val 10984696"/>
              <a:gd name="adj5" fmla="val 1019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CF63FCD9-38C6-9B4C-8227-5C58E5A844B8}"/>
              </a:ext>
            </a:extLst>
          </p:cNvPr>
          <p:cNvSpPr txBox="1"/>
          <p:nvPr/>
        </p:nvSpPr>
        <p:spPr>
          <a:xfrm>
            <a:off x="3516654" y="2482135"/>
            <a:ext cx="5040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/>
              <a:t>+5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E4828016-889C-464E-A714-DFB85F68B326}"/>
              </a:ext>
            </a:extLst>
          </p:cNvPr>
          <p:cNvSpPr txBox="1"/>
          <p:nvPr/>
        </p:nvSpPr>
        <p:spPr>
          <a:xfrm>
            <a:off x="1849819" y="3842614"/>
            <a:ext cx="6397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/>
              <a:t>+10</a:t>
            </a:r>
          </a:p>
        </p:txBody>
      </p:sp>
      <p:sp>
        <p:nvSpPr>
          <p:cNvPr id="14" name="Pfeil nach rechts 13">
            <a:extLst>
              <a:ext uri="{FF2B5EF4-FFF2-40B4-BE49-F238E27FC236}">
                <a16:creationId xmlns:a16="http://schemas.microsoft.com/office/drawing/2014/main" id="{8BD684AD-F526-8C4C-8120-1D6B618B5FED}"/>
              </a:ext>
            </a:extLst>
          </p:cNvPr>
          <p:cNvSpPr/>
          <p:nvPr/>
        </p:nvSpPr>
        <p:spPr>
          <a:xfrm>
            <a:off x="4932387" y="2306181"/>
            <a:ext cx="360000" cy="360000"/>
          </a:xfrm>
          <a:prstGeom prst="rightArrow">
            <a:avLst>
              <a:gd name="adj1" fmla="val 45877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Pfeil nach rechts 14">
            <a:extLst>
              <a:ext uri="{FF2B5EF4-FFF2-40B4-BE49-F238E27FC236}">
                <a16:creationId xmlns:a16="http://schemas.microsoft.com/office/drawing/2014/main" id="{DEBE6A7A-11E6-D644-B775-A2C119FDD8E7}"/>
              </a:ext>
            </a:extLst>
          </p:cNvPr>
          <p:cNvSpPr/>
          <p:nvPr/>
        </p:nvSpPr>
        <p:spPr>
          <a:xfrm rot="5400000">
            <a:off x="4932040" y="2852936"/>
            <a:ext cx="360000" cy="360000"/>
          </a:xfrm>
          <a:prstGeom prst="rightArrow">
            <a:avLst>
              <a:gd name="adj1" fmla="val 45877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Pfeil nach rechts 15">
            <a:extLst>
              <a:ext uri="{FF2B5EF4-FFF2-40B4-BE49-F238E27FC236}">
                <a16:creationId xmlns:a16="http://schemas.microsoft.com/office/drawing/2014/main" id="{4A802465-37DB-114D-AFE1-A999F1703886}"/>
              </a:ext>
            </a:extLst>
          </p:cNvPr>
          <p:cNvSpPr/>
          <p:nvPr/>
        </p:nvSpPr>
        <p:spPr>
          <a:xfrm rot="10800000">
            <a:off x="7488069" y="2277415"/>
            <a:ext cx="360000" cy="360000"/>
          </a:xfrm>
          <a:prstGeom prst="rightArrow">
            <a:avLst>
              <a:gd name="adj1" fmla="val 45877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Pfeil nach rechts 16">
            <a:extLst>
              <a:ext uri="{FF2B5EF4-FFF2-40B4-BE49-F238E27FC236}">
                <a16:creationId xmlns:a16="http://schemas.microsoft.com/office/drawing/2014/main" id="{F902B9FB-136B-234A-A318-49A7F882D1DA}"/>
              </a:ext>
            </a:extLst>
          </p:cNvPr>
          <p:cNvSpPr/>
          <p:nvPr/>
        </p:nvSpPr>
        <p:spPr>
          <a:xfrm rot="16200000">
            <a:off x="7524420" y="2853519"/>
            <a:ext cx="360000" cy="360000"/>
          </a:xfrm>
          <a:prstGeom prst="rightArrow">
            <a:avLst>
              <a:gd name="adj1" fmla="val 45877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CE8B2240-3196-594A-BD17-0C9CD9BB38F1}"/>
              </a:ext>
            </a:extLst>
          </p:cNvPr>
          <p:cNvSpPr txBox="1"/>
          <p:nvPr/>
        </p:nvSpPr>
        <p:spPr>
          <a:xfrm>
            <a:off x="5832550" y="1796086"/>
            <a:ext cx="216024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err="1"/>
              <a:t>Possible</a:t>
            </a:r>
            <a:r>
              <a:rPr lang="de-DE" b="1" dirty="0"/>
              <a:t> Actions:</a:t>
            </a:r>
          </a:p>
          <a:p>
            <a:endParaRPr lang="de-DE" dirty="0"/>
          </a:p>
          <a:p>
            <a:r>
              <a:rPr lang="de-DE" dirty="0" err="1"/>
              <a:t>right</a:t>
            </a:r>
            <a:endParaRPr lang="de-DE" dirty="0"/>
          </a:p>
          <a:p>
            <a:endParaRPr lang="de-DE" dirty="0"/>
          </a:p>
          <a:p>
            <a:r>
              <a:rPr lang="de-DE" dirty="0"/>
              <a:t>down</a:t>
            </a:r>
          </a:p>
          <a:p>
            <a:endParaRPr lang="de-DE" dirty="0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DA38E20A-0649-6E49-AF35-11DE9DE209C2}"/>
              </a:ext>
            </a:extLst>
          </p:cNvPr>
          <p:cNvSpPr txBox="1"/>
          <p:nvPr/>
        </p:nvSpPr>
        <p:spPr>
          <a:xfrm>
            <a:off x="4752430" y="4163201"/>
            <a:ext cx="324036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25 </a:t>
            </a:r>
            <a:r>
              <a:rPr lang="de-DE" b="1" dirty="0" err="1"/>
              <a:t>states</a:t>
            </a:r>
            <a:endParaRPr lang="de-DE" b="1" dirty="0"/>
          </a:p>
          <a:p>
            <a:endParaRPr lang="de-DE" dirty="0"/>
          </a:p>
          <a:p>
            <a:r>
              <a:rPr lang="de-DE" b="1" dirty="0" err="1"/>
              <a:t>Rewards</a:t>
            </a:r>
            <a:r>
              <a:rPr lang="de-DE" dirty="0"/>
              <a:t>: </a:t>
            </a:r>
          </a:p>
          <a:p>
            <a:r>
              <a:rPr lang="de-DE" dirty="0" err="1"/>
              <a:t>leave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grid</a:t>
            </a:r>
            <a:r>
              <a:rPr lang="de-DE" dirty="0"/>
              <a:t>: -1</a:t>
            </a:r>
          </a:p>
          <a:p>
            <a:r>
              <a:rPr lang="de-DE" dirty="0" err="1"/>
              <a:t>leave</a:t>
            </a:r>
            <a:r>
              <a:rPr lang="de-DE" dirty="0"/>
              <a:t> </a:t>
            </a:r>
            <a:r>
              <a:rPr lang="de-DE" dirty="0" err="1"/>
              <a:t>state</a:t>
            </a:r>
            <a:r>
              <a:rPr lang="de-DE" dirty="0"/>
              <a:t> A: +10</a:t>
            </a:r>
          </a:p>
          <a:p>
            <a:r>
              <a:rPr lang="de-DE" dirty="0" err="1"/>
              <a:t>leave</a:t>
            </a:r>
            <a:r>
              <a:rPr lang="de-DE" dirty="0"/>
              <a:t> </a:t>
            </a:r>
            <a:r>
              <a:rPr lang="de-DE" dirty="0" err="1"/>
              <a:t>state</a:t>
            </a:r>
            <a:r>
              <a:rPr lang="de-DE" dirty="0"/>
              <a:t> B: +5</a:t>
            </a:r>
          </a:p>
          <a:p>
            <a:r>
              <a:rPr lang="de-DE" dirty="0" err="1"/>
              <a:t>otherwise</a:t>
            </a:r>
            <a:r>
              <a:rPr lang="de-DE" dirty="0"/>
              <a:t>: 0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14360B16-A771-9F46-87DC-8898EFFBCBFD}"/>
              </a:ext>
            </a:extLst>
          </p:cNvPr>
          <p:cNvSpPr txBox="1"/>
          <p:nvPr/>
        </p:nvSpPr>
        <p:spPr>
          <a:xfrm>
            <a:off x="8172400" y="2082025"/>
            <a:ext cx="21602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/>
          </a:p>
          <a:p>
            <a:r>
              <a:rPr lang="de-DE" dirty="0" err="1"/>
              <a:t>left</a:t>
            </a:r>
            <a:endParaRPr lang="de-DE" dirty="0"/>
          </a:p>
          <a:p>
            <a:endParaRPr lang="de-DE" dirty="0"/>
          </a:p>
          <a:p>
            <a:r>
              <a:rPr lang="de-DE" dirty="0" err="1"/>
              <a:t>up</a:t>
            </a:r>
            <a:endParaRPr lang="de-DE" dirty="0"/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461DF0D2-2670-BF47-8475-7F68D415A0DE}"/>
              </a:ext>
            </a:extLst>
          </p:cNvPr>
          <p:cNvSpPr txBox="1"/>
          <p:nvPr/>
        </p:nvSpPr>
        <p:spPr>
          <a:xfrm>
            <a:off x="4885769" y="3399691"/>
            <a:ext cx="38994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In </a:t>
            </a:r>
            <a:r>
              <a:rPr lang="de-DE" dirty="0" err="1"/>
              <a:t>state</a:t>
            </a:r>
            <a:r>
              <a:rPr lang="de-DE" dirty="0"/>
              <a:t> A, all </a:t>
            </a:r>
            <a:r>
              <a:rPr lang="de-DE" dirty="0" err="1"/>
              <a:t>actions</a:t>
            </a:r>
            <a:r>
              <a:rPr lang="de-DE" dirty="0"/>
              <a:t> </a:t>
            </a:r>
            <a:r>
              <a:rPr lang="de-DE" dirty="0" err="1"/>
              <a:t>lead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A‘</a:t>
            </a:r>
          </a:p>
          <a:p>
            <a:r>
              <a:rPr lang="de-DE" dirty="0"/>
              <a:t>in </a:t>
            </a:r>
            <a:r>
              <a:rPr lang="de-DE" dirty="0" err="1"/>
              <a:t>state</a:t>
            </a:r>
            <a:r>
              <a:rPr lang="de-DE" dirty="0"/>
              <a:t> B, all </a:t>
            </a:r>
            <a:r>
              <a:rPr lang="de-DE" dirty="0" err="1"/>
              <a:t>actions</a:t>
            </a:r>
            <a:r>
              <a:rPr lang="de-DE" dirty="0"/>
              <a:t> </a:t>
            </a:r>
            <a:r>
              <a:rPr lang="de-DE" dirty="0" err="1"/>
              <a:t>lead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B‘.</a:t>
            </a:r>
          </a:p>
        </p:txBody>
      </p:sp>
    </p:spTree>
    <p:extLst>
      <p:ext uri="{BB962C8B-B14F-4D97-AF65-F5344CB8AC3E}">
        <p14:creationId xmlns:p14="http://schemas.microsoft.com/office/powerpoint/2010/main" val="370760474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A2954F9-54AE-1643-8519-ECFEAEE48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Gridworld</a:t>
            </a:r>
            <a:r>
              <a:rPr lang="de-DE" dirty="0"/>
              <a:t> </a:t>
            </a:r>
            <a:r>
              <a:rPr lang="de-DE" dirty="0" err="1"/>
              <a:t>Example</a:t>
            </a:r>
            <a:endParaRPr lang="de-DE" dirty="0"/>
          </a:p>
        </p:txBody>
      </p:sp>
      <p:graphicFrame>
        <p:nvGraphicFramePr>
          <p:cNvPr id="4" name="Inhaltsplatzhalter 3">
            <a:extLst>
              <a:ext uri="{FF2B5EF4-FFF2-40B4-BE49-F238E27FC236}">
                <a16:creationId xmlns:a16="http://schemas.microsoft.com/office/drawing/2014/main" id="{816D3BA7-9530-D14A-B065-15804C238965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358775" y="1646556"/>
          <a:ext cx="3745110" cy="36369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49022">
                  <a:extLst>
                    <a:ext uri="{9D8B030D-6E8A-4147-A177-3AD203B41FA5}">
                      <a16:colId xmlns:a16="http://schemas.microsoft.com/office/drawing/2014/main" val="3841959878"/>
                    </a:ext>
                  </a:extLst>
                </a:gridCol>
                <a:gridCol w="749022">
                  <a:extLst>
                    <a:ext uri="{9D8B030D-6E8A-4147-A177-3AD203B41FA5}">
                      <a16:colId xmlns:a16="http://schemas.microsoft.com/office/drawing/2014/main" val="3706490761"/>
                    </a:ext>
                  </a:extLst>
                </a:gridCol>
                <a:gridCol w="749022">
                  <a:extLst>
                    <a:ext uri="{9D8B030D-6E8A-4147-A177-3AD203B41FA5}">
                      <a16:colId xmlns:a16="http://schemas.microsoft.com/office/drawing/2014/main" val="1493988798"/>
                    </a:ext>
                  </a:extLst>
                </a:gridCol>
                <a:gridCol w="749022">
                  <a:extLst>
                    <a:ext uri="{9D8B030D-6E8A-4147-A177-3AD203B41FA5}">
                      <a16:colId xmlns:a16="http://schemas.microsoft.com/office/drawing/2014/main" val="3430358087"/>
                    </a:ext>
                  </a:extLst>
                </a:gridCol>
                <a:gridCol w="749022">
                  <a:extLst>
                    <a:ext uri="{9D8B030D-6E8A-4147-A177-3AD203B41FA5}">
                      <a16:colId xmlns:a16="http://schemas.microsoft.com/office/drawing/2014/main" val="2180085984"/>
                    </a:ext>
                  </a:extLst>
                </a:gridCol>
              </a:tblGrid>
              <a:tr h="727388">
                <a:tc>
                  <a:txBody>
                    <a:bodyPr/>
                    <a:lstStyle/>
                    <a:p>
                      <a:endParaRPr lang="de-DE" sz="3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3200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de-DE" sz="3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3200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de-DE" sz="3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87786851"/>
                  </a:ext>
                </a:extLst>
              </a:tr>
              <a:tr h="727388">
                <a:tc>
                  <a:txBody>
                    <a:bodyPr/>
                    <a:lstStyle/>
                    <a:p>
                      <a:endParaRPr lang="de-DE" sz="3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de-DE" sz="3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de-DE" sz="3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de-DE" sz="3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de-DE" sz="3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6827871"/>
                  </a:ext>
                </a:extLst>
              </a:tr>
              <a:tr h="727388">
                <a:tc>
                  <a:txBody>
                    <a:bodyPr/>
                    <a:lstStyle/>
                    <a:p>
                      <a:endParaRPr lang="de-DE" sz="3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de-DE" sz="3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de-DE" sz="3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3200" dirty="0"/>
                        <a:t>B‘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de-DE" sz="3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0116708"/>
                  </a:ext>
                </a:extLst>
              </a:tr>
              <a:tr h="727388">
                <a:tc>
                  <a:txBody>
                    <a:bodyPr/>
                    <a:lstStyle/>
                    <a:p>
                      <a:endParaRPr lang="de-DE" sz="3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de-DE" sz="3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de-DE" sz="3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de-DE" sz="3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de-DE" sz="3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71007379"/>
                  </a:ext>
                </a:extLst>
              </a:tr>
              <a:tr h="727388">
                <a:tc>
                  <a:txBody>
                    <a:bodyPr/>
                    <a:lstStyle/>
                    <a:p>
                      <a:endParaRPr lang="de-DE" sz="3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3200" dirty="0"/>
                        <a:t>A‘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de-DE" sz="3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de-DE" sz="3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de-DE" sz="3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63127795"/>
                  </a:ext>
                </a:extLst>
              </a:tr>
            </a:tbl>
          </a:graphicData>
        </a:graphic>
      </p:graphicFrame>
      <p:sp>
        <p:nvSpPr>
          <p:cNvPr id="5" name="Gebogener Pfeil 4">
            <a:extLst>
              <a:ext uri="{FF2B5EF4-FFF2-40B4-BE49-F238E27FC236}">
                <a16:creationId xmlns:a16="http://schemas.microsoft.com/office/drawing/2014/main" id="{C033515C-0AF4-894D-B56B-BEE50AF0FA45}"/>
              </a:ext>
            </a:extLst>
          </p:cNvPr>
          <p:cNvSpPr/>
          <p:nvPr/>
        </p:nvSpPr>
        <p:spPr>
          <a:xfrm rot="5661110">
            <a:off x="2069473" y="1994881"/>
            <a:ext cx="1800288" cy="1343841"/>
          </a:xfrm>
          <a:prstGeom prst="circularArrow">
            <a:avLst>
              <a:gd name="adj1" fmla="val 3226"/>
              <a:gd name="adj2" fmla="val 618715"/>
              <a:gd name="adj3" fmla="val 20515237"/>
              <a:gd name="adj4" fmla="val 10645035"/>
              <a:gd name="adj5" fmla="val 1019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6" name="Gebogener Pfeil 5">
            <a:extLst>
              <a:ext uri="{FF2B5EF4-FFF2-40B4-BE49-F238E27FC236}">
                <a16:creationId xmlns:a16="http://schemas.microsoft.com/office/drawing/2014/main" id="{9F1DB5CB-92AB-5147-8ED8-FE2360BA5EF4}"/>
              </a:ext>
            </a:extLst>
          </p:cNvPr>
          <p:cNvSpPr/>
          <p:nvPr/>
        </p:nvSpPr>
        <p:spPr>
          <a:xfrm rot="5617208">
            <a:off x="-227736" y="2744924"/>
            <a:ext cx="3109893" cy="1368153"/>
          </a:xfrm>
          <a:prstGeom prst="circularArrow">
            <a:avLst>
              <a:gd name="adj1" fmla="val 3226"/>
              <a:gd name="adj2" fmla="val 366856"/>
              <a:gd name="adj3" fmla="val 20515237"/>
              <a:gd name="adj4" fmla="val 10984696"/>
              <a:gd name="adj5" fmla="val 1019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CF63FCD9-38C6-9B4C-8227-5C58E5A844B8}"/>
              </a:ext>
            </a:extLst>
          </p:cNvPr>
          <p:cNvSpPr txBox="1"/>
          <p:nvPr/>
        </p:nvSpPr>
        <p:spPr>
          <a:xfrm>
            <a:off x="3516654" y="2482135"/>
            <a:ext cx="5040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/>
              <a:t>+5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E4828016-889C-464E-A714-DFB85F68B326}"/>
              </a:ext>
            </a:extLst>
          </p:cNvPr>
          <p:cNvSpPr txBox="1"/>
          <p:nvPr/>
        </p:nvSpPr>
        <p:spPr>
          <a:xfrm>
            <a:off x="1849819" y="3842614"/>
            <a:ext cx="6397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/>
              <a:t>+10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E322A53F-860B-974F-8708-E535776BA8F3}"/>
                  </a:ext>
                </a:extLst>
              </p:cNvPr>
              <p:cNvSpPr txBox="1"/>
              <p:nvPr/>
            </p:nvSpPr>
            <p:spPr>
              <a:xfrm>
                <a:off x="4566616" y="1733977"/>
                <a:ext cx="3899455" cy="34163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 err="1"/>
                  <a:t>What</a:t>
                </a:r>
                <a:r>
                  <a:rPr lang="de-DE" dirty="0"/>
                  <a:t> </a:t>
                </a:r>
                <a:r>
                  <a:rPr lang="de-DE" dirty="0" err="1"/>
                  <a:t>are</a:t>
                </a:r>
                <a:r>
                  <a:rPr lang="de-DE" dirty="0"/>
                  <a:t> </a:t>
                </a:r>
                <a:r>
                  <a:rPr lang="de-DE" dirty="0" err="1"/>
                  <a:t>good</a:t>
                </a:r>
                <a:r>
                  <a:rPr lang="de-DE" dirty="0"/>
                  <a:t> </a:t>
                </a:r>
                <a:r>
                  <a:rPr lang="de-DE" dirty="0" err="1"/>
                  <a:t>fields</a:t>
                </a:r>
                <a:r>
                  <a:rPr lang="de-DE" dirty="0"/>
                  <a:t> in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grid</a:t>
                </a:r>
                <a:r>
                  <a:rPr lang="de-DE" dirty="0"/>
                  <a:t>?</a:t>
                </a:r>
              </a:p>
              <a:p>
                <a:endParaRPr lang="de-DE" dirty="0"/>
              </a:p>
              <a:p>
                <a:r>
                  <a:rPr lang="de-DE" dirty="0" err="1"/>
                  <a:t>Evaluate</a:t>
                </a:r>
                <a:r>
                  <a:rPr lang="de-DE" dirty="0"/>
                  <a:t> a </a:t>
                </a:r>
                <a:r>
                  <a:rPr lang="de-DE" dirty="0" err="1"/>
                  <a:t>random</a:t>
                </a:r>
                <a:r>
                  <a:rPr lang="de-DE" dirty="0"/>
                  <a:t> </a:t>
                </a:r>
                <a:r>
                  <a:rPr lang="de-DE" dirty="0" err="1"/>
                  <a:t>policy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de-DE" dirty="0"/>
                  <a:t>: </a:t>
                </a:r>
                <a:br>
                  <a:rPr lang="de-DE" dirty="0"/>
                </a:br>
                <a:r>
                  <a:rPr lang="de-DE" dirty="0" err="1"/>
                  <a:t>choose</a:t>
                </a:r>
                <a:r>
                  <a:rPr lang="de-DE" dirty="0"/>
                  <a:t> </a:t>
                </a:r>
                <a:r>
                  <a:rPr lang="de-DE" dirty="0" err="1"/>
                  <a:t>every</a:t>
                </a:r>
                <a:r>
                  <a:rPr lang="de-DE" dirty="0"/>
                  <a:t> </a:t>
                </a:r>
                <a:r>
                  <a:rPr lang="de-DE" dirty="0" err="1"/>
                  <a:t>action</a:t>
                </a:r>
                <a:r>
                  <a:rPr lang="de-DE" dirty="0"/>
                  <a:t> </a:t>
                </a:r>
                <a:r>
                  <a:rPr lang="de-DE" dirty="0" err="1"/>
                  <a:t>with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same </a:t>
                </a:r>
                <a:r>
                  <a:rPr lang="de-DE" dirty="0" err="1"/>
                  <a:t>probability</a:t>
                </a:r>
                <a:r>
                  <a:rPr lang="de-DE" dirty="0"/>
                  <a:t> </a:t>
                </a:r>
              </a:p>
              <a:p>
                <a:endParaRPr lang="de-DE" dirty="0"/>
              </a:p>
              <a:p>
                <a:r>
                  <a:rPr lang="de-DE" dirty="0"/>
                  <a:t>Overall </a:t>
                </a:r>
                <a:r>
                  <a:rPr lang="de-DE" dirty="0" err="1"/>
                  <a:t>expected</a:t>
                </a:r>
                <a:r>
                  <a:rPr lang="de-DE" dirty="0"/>
                  <a:t> </a:t>
                </a:r>
                <a:r>
                  <a:rPr lang="de-DE" dirty="0" err="1"/>
                  <a:t>reward</a:t>
                </a:r>
                <a:r>
                  <a:rPr lang="de-DE" dirty="0"/>
                  <a:t>:</a:t>
                </a:r>
              </a:p>
              <a:p>
                <a:r>
                  <a:rPr lang="de-DE" dirty="0" err="1"/>
                  <a:t>R</a:t>
                </a:r>
                <a:r>
                  <a:rPr lang="de-DE" baseline="-25000" dirty="0" err="1"/>
                  <a:t>t</a:t>
                </a:r>
                <a:r>
                  <a:rPr lang="de-DE" dirty="0"/>
                  <a:t> = r</a:t>
                </a:r>
                <a:r>
                  <a:rPr lang="de-DE" baseline="-25000" dirty="0"/>
                  <a:t>t+1 </a:t>
                </a:r>
                <a:r>
                  <a:rPr lang="de-DE" dirty="0"/>
                  <a:t>+ </a:t>
                </a:r>
                <a14:m>
                  <m:oMath xmlns:m="http://schemas.openxmlformats.org/officeDocument/2006/math">
                    <m:r>
                      <a:rPr lang="de-D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dirty="0"/>
                  <a:t>r</a:t>
                </a:r>
                <a:r>
                  <a:rPr lang="de-DE" baseline="-25000" dirty="0"/>
                  <a:t>t+2 </a:t>
                </a:r>
                <a:r>
                  <a:rPr lang="de-DE" dirty="0"/>
                  <a:t>+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de-DE" baseline="30000" dirty="0"/>
                  <a:t>2</a:t>
                </a:r>
                <a:r>
                  <a:rPr lang="de-DE" dirty="0"/>
                  <a:t> r</a:t>
                </a:r>
                <a:r>
                  <a:rPr lang="de-DE" baseline="-25000" dirty="0"/>
                  <a:t>t+3</a:t>
                </a:r>
                <a:r>
                  <a:rPr lang="de-DE" dirty="0"/>
                  <a:t>+...</a:t>
                </a:r>
              </a:p>
              <a:p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de-DE" dirty="0"/>
                  <a:t>: </a:t>
                </a:r>
                <a:r>
                  <a:rPr lang="de-DE" dirty="0" err="1"/>
                  <a:t>discount</a:t>
                </a:r>
                <a:r>
                  <a:rPr lang="de-DE" dirty="0"/>
                  <a:t> </a:t>
                </a:r>
                <a:r>
                  <a:rPr lang="de-DE" dirty="0" err="1"/>
                  <a:t>parameter</a:t>
                </a:r>
                <a:r>
                  <a:rPr lang="de-DE" dirty="0"/>
                  <a:t>, </a:t>
                </a:r>
                <a:r>
                  <a:rPr lang="de-DE" dirty="0" err="1"/>
                  <a:t>how</a:t>
                </a:r>
                <a:r>
                  <a:rPr lang="de-DE" dirty="0"/>
                  <a:t> </a:t>
                </a:r>
                <a:r>
                  <a:rPr lang="de-DE" dirty="0" err="1"/>
                  <a:t>important</a:t>
                </a:r>
                <a:r>
                  <a:rPr lang="de-DE" dirty="0"/>
                  <a:t> </a:t>
                </a:r>
                <a:r>
                  <a:rPr lang="de-DE" dirty="0" err="1"/>
                  <a:t>is</a:t>
                </a:r>
                <a:r>
                  <a:rPr lang="de-DE" dirty="0"/>
                  <a:t> a </a:t>
                </a:r>
                <a:r>
                  <a:rPr lang="de-DE" dirty="0" err="1"/>
                  <a:t>future</a:t>
                </a:r>
                <a:r>
                  <a:rPr lang="de-DE" dirty="0"/>
                  <a:t> </a:t>
                </a:r>
                <a:r>
                  <a:rPr lang="de-DE" dirty="0" err="1"/>
                  <a:t>reward</a:t>
                </a:r>
                <a:endParaRPr lang="de-DE" dirty="0"/>
              </a:p>
              <a:p>
                <a:endParaRPr lang="de-DE" dirty="0"/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E322A53F-860B-974F-8708-E535776BA8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6616" y="1733977"/>
                <a:ext cx="3899455" cy="3416320"/>
              </a:xfrm>
              <a:prstGeom prst="rect">
                <a:avLst/>
              </a:prstGeom>
              <a:blipFill>
                <a:blip r:embed="rId2"/>
                <a:stretch>
                  <a:fillRect l="-1629" t="-74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0340626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A2954F9-54AE-1643-8519-ECFEAEE48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Gridworld</a:t>
            </a:r>
            <a:r>
              <a:rPr lang="de-DE" dirty="0"/>
              <a:t> </a:t>
            </a:r>
            <a:r>
              <a:rPr lang="de-DE" dirty="0" err="1"/>
              <a:t>Example</a:t>
            </a:r>
            <a:endParaRPr lang="de-DE" dirty="0"/>
          </a:p>
        </p:txBody>
      </p:sp>
      <p:graphicFrame>
        <p:nvGraphicFramePr>
          <p:cNvPr id="4" name="Inhaltsplatzhalter 3">
            <a:extLst>
              <a:ext uri="{FF2B5EF4-FFF2-40B4-BE49-F238E27FC236}">
                <a16:creationId xmlns:a16="http://schemas.microsoft.com/office/drawing/2014/main" id="{816D3BA7-9530-D14A-B065-15804C23896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6079797"/>
              </p:ext>
            </p:extLst>
          </p:nvPr>
        </p:nvGraphicFramePr>
        <p:xfrm>
          <a:off x="358775" y="1646556"/>
          <a:ext cx="3745110" cy="36369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49022">
                  <a:extLst>
                    <a:ext uri="{9D8B030D-6E8A-4147-A177-3AD203B41FA5}">
                      <a16:colId xmlns:a16="http://schemas.microsoft.com/office/drawing/2014/main" val="3841959878"/>
                    </a:ext>
                  </a:extLst>
                </a:gridCol>
                <a:gridCol w="749022">
                  <a:extLst>
                    <a:ext uri="{9D8B030D-6E8A-4147-A177-3AD203B41FA5}">
                      <a16:colId xmlns:a16="http://schemas.microsoft.com/office/drawing/2014/main" val="3706490761"/>
                    </a:ext>
                  </a:extLst>
                </a:gridCol>
                <a:gridCol w="749022">
                  <a:extLst>
                    <a:ext uri="{9D8B030D-6E8A-4147-A177-3AD203B41FA5}">
                      <a16:colId xmlns:a16="http://schemas.microsoft.com/office/drawing/2014/main" val="1493988798"/>
                    </a:ext>
                  </a:extLst>
                </a:gridCol>
                <a:gridCol w="749022">
                  <a:extLst>
                    <a:ext uri="{9D8B030D-6E8A-4147-A177-3AD203B41FA5}">
                      <a16:colId xmlns:a16="http://schemas.microsoft.com/office/drawing/2014/main" val="3430358087"/>
                    </a:ext>
                  </a:extLst>
                </a:gridCol>
                <a:gridCol w="749022">
                  <a:extLst>
                    <a:ext uri="{9D8B030D-6E8A-4147-A177-3AD203B41FA5}">
                      <a16:colId xmlns:a16="http://schemas.microsoft.com/office/drawing/2014/main" val="2180085984"/>
                    </a:ext>
                  </a:extLst>
                </a:gridCol>
              </a:tblGrid>
              <a:tr h="727388">
                <a:tc>
                  <a:txBody>
                    <a:bodyPr/>
                    <a:lstStyle/>
                    <a:p>
                      <a:r>
                        <a:rPr lang="de-DE" sz="2400" dirty="0"/>
                        <a:t>3.3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2400" dirty="0"/>
                        <a:t>8.8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2400" dirty="0"/>
                        <a:t>4.4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2400" dirty="0"/>
                        <a:t>5.3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2400" dirty="0"/>
                        <a:t>1.5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87786851"/>
                  </a:ext>
                </a:extLst>
              </a:tr>
              <a:tr h="727388">
                <a:tc>
                  <a:txBody>
                    <a:bodyPr/>
                    <a:lstStyle/>
                    <a:p>
                      <a:r>
                        <a:rPr lang="de-DE" sz="2400" dirty="0"/>
                        <a:t>1.5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2400" dirty="0"/>
                        <a:t>3.0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2400" dirty="0"/>
                        <a:t>2.3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2400" dirty="0"/>
                        <a:t>1.9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2400" dirty="0"/>
                        <a:t>0.5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6827871"/>
                  </a:ext>
                </a:extLst>
              </a:tr>
              <a:tr h="727388">
                <a:tc>
                  <a:txBody>
                    <a:bodyPr/>
                    <a:lstStyle/>
                    <a:p>
                      <a:r>
                        <a:rPr lang="de-DE" sz="2400" dirty="0"/>
                        <a:t>0.1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2400" dirty="0"/>
                        <a:t>0.7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2400" dirty="0"/>
                        <a:t>0.7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2400" dirty="0"/>
                        <a:t>0.4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2400" dirty="0"/>
                        <a:t>-0.4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0116708"/>
                  </a:ext>
                </a:extLst>
              </a:tr>
              <a:tr h="727388">
                <a:tc>
                  <a:txBody>
                    <a:bodyPr/>
                    <a:lstStyle/>
                    <a:p>
                      <a:r>
                        <a:rPr lang="de-DE" sz="2400" dirty="0"/>
                        <a:t>-1.0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2400" dirty="0"/>
                        <a:t>-0.4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2400" dirty="0"/>
                        <a:t>-0.4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2400" dirty="0"/>
                        <a:t>-0.6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2400" dirty="0"/>
                        <a:t>-1.2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71007379"/>
                  </a:ext>
                </a:extLst>
              </a:tr>
              <a:tr h="727388">
                <a:tc>
                  <a:txBody>
                    <a:bodyPr/>
                    <a:lstStyle/>
                    <a:p>
                      <a:r>
                        <a:rPr lang="de-DE" sz="2400" dirty="0"/>
                        <a:t>-1.9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2400" dirty="0"/>
                        <a:t>-1.3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2400" dirty="0"/>
                        <a:t>-1.2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2400" dirty="0"/>
                        <a:t>-1.4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2400" dirty="0"/>
                        <a:t>-2.0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63127795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E322A53F-860B-974F-8708-E535776BA8F3}"/>
                  </a:ext>
                </a:extLst>
              </p:cNvPr>
              <p:cNvSpPr txBox="1"/>
              <p:nvPr/>
            </p:nvSpPr>
            <p:spPr>
              <a:xfrm>
                <a:off x="4566616" y="1733977"/>
                <a:ext cx="3899455" cy="2862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/>
                  <a:t>Evaluate a </a:t>
                </a:r>
                <a:r>
                  <a:rPr lang="de-DE" dirty="0" err="1"/>
                  <a:t>random</a:t>
                </a:r>
                <a:r>
                  <a:rPr lang="de-DE" dirty="0"/>
                  <a:t> </a:t>
                </a:r>
                <a:r>
                  <a:rPr lang="de-DE" dirty="0" err="1"/>
                  <a:t>policy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de-DE" dirty="0"/>
                  <a:t>: </a:t>
                </a:r>
                <a:br>
                  <a:rPr lang="de-DE" dirty="0"/>
                </a:br>
                <a:r>
                  <a:rPr lang="de-DE" dirty="0" err="1"/>
                  <a:t>choose</a:t>
                </a:r>
                <a:r>
                  <a:rPr lang="de-DE" dirty="0"/>
                  <a:t> </a:t>
                </a:r>
                <a:r>
                  <a:rPr lang="de-DE" dirty="0" err="1"/>
                  <a:t>every</a:t>
                </a:r>
                <a:r>
                  <a:rPr lang="de-DE" dirty="0"/>
                  <a:t> </a:t>
                </a:r>
                <a:r>
                  <a:rPr lang="de-DE" dirty="0" err="1"/>
                  <a:t>action</a:t>
                </a:r>
                <a:r>
                  <a:rPr lang="de-DE" dirty="0"/>
                  <a:t> </a:t>
                </a:r>
                <a:r>
                  <a:rPr lang="de-DE" dirty="0" err="1"/>
                  <a:t>with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same </a:t>
                </a:r>
                <a:r>
                  <a:rPr lang="de-DE" dirty="0" err="1"/>
                  <a:t>probability</a:t>
                </a:r>
                <a:r>
                  <a:rPr lang="de-DE" dirty="0"/>
                  <a:t> </a:t>
                </a:r>
              </a:p>
              <a:p>
                <a:endParaRPr lang="de-DE" dirty="0"/>
              </a:p>
              <a:p>
                <a:r>
                  <a:rPr lang="de-DE" dirty="0"/>
                  <a:t>Overall </a:t>
                </a:r>
                <a:r>
                  <a:rPr lang="de-DE" dirty="0" err="1"/>
                  <a:t>reward</a:t>
                </a:r>
                <a:r>
                  <a:rPr lang="de-DE" dirty="0"/>
                  <a:t>:</a:t>
                </a:r>
              </a:p>
              <a:p>
                <a:r>
                  <a:rPr lang="de-DE" dirty="0" err="1"/>
                  <a:t>R</a:t>
                </a:r>
                <a:r>
                  <a:rPr lang="de-DE" baseline="-25000" dirty="0" err="1"/>
                  <a:t>t</a:t>
                </a:r>
                <a:r>
                  <a:rPr lang="de-DE" dirty="0"/>
                  <a:t> = r</a:t>
                </a:r>
                <a:r>
                  <a:rPr lang="de-DE" baseline="-25000" dirty="0"/>
                  <a:t>t+1 </a:t>
                </a:r>
                <a:r>
                  <a:rPr lang="de-DE" dirty="0"/>
                  <a:t>+ </a:t>
                </a:r>
                <a14:m>
                  <m:oMath xmlns:m="http://schemas.openxmlformats.org/officeDocument/2006/math">
                    <m:r>
                      <a:rPr lang="de-D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dirty="0"/>
                  <a:t>r</a:t>
                </a:r>
                <a:r>
                  <a:rPr lang="de-DE" baseline="-25000" dirty="0"/>
                  <a:t>t+2 </a:t>
                </a:r>
                <a:r>
                  <a:rPr lang="de-DE" dirty="0"/>
                  <a:t>+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de-DE" baseline="30000" dirty="0"/>
                  <a:t>2</a:t>
                </a:r>
                <a:r>
                  <a:rPr lang="de-DE" dirty="0"/>
                  <a:t> r</a:t>
                </a:r>
                <a:r>
                  <a:rPr lang="de-DE" baseline="-25000" dirty="0"/>
                  <a:t>t+3</a:t>
                </a:r>
                <a:r>
                  <a:rPr lang="de-DE" dirty="0"/>
                  <a:t>+...</a:t>
                </a:r>
              </a:p>
              <a:p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de-DE" dirty="0"/>
                  <a:t>: </a:t>
                </a:r>
                <a:r>
                  <a:rPr lang="de-DE" dirty="0" err="1"/>
                  <a:t>discount</a:t>
                </a:r>
                <a:r>
                  <a:rPr lang="de-DE" dirty="0"/>
                  <a:t> </a:t>
                </a:r>
                <a:r>
                  <a:rPr lang="de-DE" dirty="0" err="1"/>
                  <a:t>parameter</a:t>
                </a:r>
                <a:r>
                  <a:rPr lang="de-DE" dirty="0"/>
                  <a:t>, </a:t>
                </a:r>
                <a:r>
                  <a:rPr lang="de-DE" dirty="0" err="1"/>
                  <a:t>how</a:t>
                </a:r>
                <a:r>
                  <a:rPr lang="de-DE" dirty="0"/>
                  <a:t> </a:t>
                </a:r>
                <a:r>
                  <a:rPr lang="de-DE" dirty="0" err="1"/>
                  <a:t>important</a:t>
                </a:r>
                <a:r>
                  <a:rPr lang="de-DE" dirty="0"/>
                  <a:t> </a:t>
                </a:r>
                <a:r>
                  <a:rPr lang="de-DE" dirty="0" err="1"/>
                  <a:t>is</a:t>
                </a:r>
                <a:r>
                  <a:rPr lang="de-DE" dirty="0"/>
                  <a:t> a </a:t>
                </a:r>
                <a:r>
                  <a:rPr lang="de-DE" dirty="0" err="1"/>
                  <a:t>future</a:t>
                </a:r>
                <a:r>
                  <a:rPr lang="de-DE" dirty="0"/>
                  <a:t> </a:t>
                </a:r>
                <a:r>
                  <a:rPr lang="de-DE" dirty="0" err="1"/>
                  <a:t>reward</a:t>
                </a:r>
                <a:endParaRPr lang="de-DE" dirty="0"/>
              </a:p>
              <a:p>
                <a:endParaRPr lang="de-DE" dirty="0"/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E322A53F-860B-974F-8708-E535776BA8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6616" y="1733977"/>
                <a:ext cx="3899455" cy="2862322"/>
              </a:xfrm>
              <a:prstGeom prst="rect">
                <a:avLst/>
              </a:prstGeom>
              <a:blipFill>
                <a:blip r:embed="rId2"/>
                <a:stretch>
                  <a:fillRect l="-1629" t="-88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Abgerundete rechteckige Legende 2">
                <a:extLst>
                  <a:ext uri="{FF2B5EF4-FFF2-40B4-BE49-F238E27FC236}">
                    <a16:creationId xmlns:a16="http://schemas.microsoft.com/office/drawing/2014/main" id="{06D012AF-33FF-4F4B-AFC4-14D41336317D}"/>
                  </a:ext>
                </a:extLst>
              </p:cNvPr>
              <p:cNvSpPr/>
              <p:nvPr/>
            </p:nvSpPr>
            <p:spPr>
              <a:xfrm>
                <a:off x="5148064" y="4455404"/>
                <a:ext cx="2448272" cy="1656184"/>
              </a:xfrm>
              <a:prstGeom prst="wedgeRoundRectCallout">
                <a:avLst>
                  <a:gd name="adj1" fmla="val -114933"/>
                  <a:gd name="adj2" fmla="val -62980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tx1"/>
                    </a:solidFill>
                  </a:rPr>
                  <a:t>Each </a:t>
                </a:r>
                <a:r>
                  <a:rPr lang="de-DE" dirty="0" err="1">
                    <a:solidFill>
                      <a:schemeClr val="tx1"/>
                    </a:solidFill>
                  </a:rPr>
                  <a:t>cell</a:t>
                </a:r>
                <a:r>
                  <a:rPr lang="de-DE" dirty="0">
                    <a:solidFill>
                      <a:schemeClr val="tx1"/>
                    </a:solidFill>
                  </a:rPr>
                  <a:t> </a:t>
                </a:r>
                <a:r>
                  <a:rPr lang="de-DE" dirty="0" err="1">
                    <a:solidFill>
                      <a:schemeClr val="tx1"/>
                    </a:solidFill>
                  </a:rPr>
                  <a:t>contains</a:t>
                </a:r>
                <a:r>
                  <a:rPr lang="de-DE" dirty="0">
                    <a:solidFill>
                      <a:schemeClr val="tx1"/>
                    </a:solidFill>
                  </a:rPr>
                  <a:t> </a:t>
                </a:r>
                <a:r>
                  <a:rPr lang="de-DE" dirty="0" err="1">
                    <a:solidFill>
                      <a:schemeClr val="tx1"/>
                    </a:solidFill>
                  </a:rPr>
                  <a:t>the</a:t>
                </a:r>
                <a:r>
                  <a:rPr lang="de-DE" dirty="0">
                    <a:solidFill>
                      <a:schemeClr val="tx1"/>
                    </a:solidFill>
                  </a:rPr>
                  <a:t> </a:t>
                </a:r>
                <a:r>
                  <a:rPr lang="de-DE" dirty="0" err="1">
                    <a:solidFill>
                      <a:schemeClr val="tx1"/>
                    </a:solidFill>
                  </a:rPr>
                  <a:t>value</a:t>
                </a:r>
                <a:r>
                  <a:rPr lang="de-DE" dirty="0">
                    <a:solidFill>
                      <a:schemeClr val="tx1"/>
                    </a:solidFill>
                  </a:rPr>
                  <a:t> </a:t>
                </a:r>
                <a:r>
                  <a:rPr lang="de-DE" dirty="0" err="1">
                    <a:solidFill>
                      <a:schemeClr val="tx1"/>
                    </a:solidFill>
                  </a:rPr>
                  <a:t>function</a:t>
                </a:r>
                <a:r>
                  <a:rPr lang="de-DE" dirty="0">
                    <a:solidFill>
                      <a:schemeClr val="tx1"/>
                    </a:solidFill>
                  </a:rPr>
                  <a:t> V</a:t>
                </a:r>
                <a14:m>
                  <m:oMath xmlns:m="http://schemas.openxmlformats.org/officeDocument/2006/math">
                    <m:r>
                      <a:rPr lang="de-DE" i="1" baseline="300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de-DE" dirty="0">
                    <a:solidFill>
                      <a:schemeClr val="tx1"/>
                    </a:solidFill>
                  </a:rPr>
                  <a:t>(s) </a:t>
                </a:r>
                <a:r>
                  <a:rPr lang="de-DE" dirty="0" err="1">
                    <a:solidFill>
                      <a:schemeClr val="tx1"/>
                    </a:solidFill>
                  </a:rPr>
                  <a:t>with</a:t>
                </a:r>
                <a:r>
                  <a:rPr lang="de-DE" dirty="0">
                    <a:solidFill>
                      <a:schemeClr val="tx1"/>
                    </a:solidFill>
                  </a:rPr>
                  <a:t> </a:t>
                </a:r>
                <a:r>
                  <a:rPr lang="de-DE" dirty="0" err="1">
                    <a:solidFill>
                      <a:schemeClr val="tx1"/>
                    </a:solidFill>
                  </a:rPr>
                  <a:t>the</a:t>
                </a:r>
                <a:r>
                  <a:rPr lang="de-DE" dirty="0">
                    <a:solidFill>
                      <a:schemeClr val="tx1"/>
                    </a:solidFill>
                  </a:rPr>
                  <a:t> </a:t>
                </a:r>
                <a:r>
                  <a:rPr lang="de-DE" dirty="0" err="1">
                    <a:solidFill>
                      <a:schemeClr val="tx1"/>
                    </a:solidFill>
                  </a:rPr>
                  <a:t>overall</a:t>
                </a:r>
                <a:r>
                  <a:rPr lang="de-DE" dirty="0">
                    <a:solidFill>
                      <a:schemeClr val="tx1"/>
                    </a:solidFill>
                  </a:rPr>
                  <a:t> </a:t>
                </a:r>
                <a:r>
                  <a:rPr lang="de-DE" dirty="0" err="1">
                    <a:solidFill>
                      <a:schemeClr val="tx1"/>
                    </a:solidFill>
                  </a:rPr>
                  <a:t>expected</a:t>
                </a:r>
                <a:r>
                  <a:rPr lang="de-DE" dirty="0">
                    <a:solidFill>
                      <a:schemeClr val="tx1"/>
                    </a:solidFill>
                  </a:rPr>
                  <a:t> </a:t>
                </a:r>
                <a:r>
                  <a:rPr lang="de-DE" dirty="0" err="1">
                    <a:solidFill>
                      <a:schemeClr val="tx1"/>
                    </a:solidFill>
                  </a:rPr>
                  <a:t>reward</a:t>
                </a:r>
                <a:endParaRPr lang="de-DE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Abgerundete rechteckige Legende 2">
                <a:extLst>
                  <a:ext uri="{FF2B5EF4-FFF2-40B4-BE49-F238E27FC236}">
                    <a16:creationId xmlns:a16="http://schemas.microsoft.com/office/drawing/2014/main" id="{06D012AF-33FF-4F4B-AFC4-14D4133631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8064" y="4455404"/>
                <a:ext cx="2448272" cy="1656184"/>
              </a:xfrm>
              <a:prstGeom prst="wedgeRoundRectCallout">
                <a:avLst>
                  <a:gd name="adj1" fmla="val -114933"/>
                  <a:gd name="adj2" fmla="val -62980"/>
                  <a:gd name="adj3" fmla="val 16667"/>
                </a:avLst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6911631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A2954F9-54AE-1643-8519-ECFEAEE48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Solving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gridworld</a:t>
            </a:r>
            <a:r>
              <a:rPr lang="de-DE" dirty="0"/>
              <a:t> </a:t>
            </a:r>
            <a:r>
              <a:rPr lang="de-DE" dirty="0" err="1"/>
              <a:t>problem</a:t>
            </a:r>
            <a:endParaRPr lang="de-DE" dirty="0"/>
          </a:p>
        </p:txBody>
      </p:sp>
      <p:graphicFrame>
        <p:nvGraphicFramePr>
          <p:cNvPr id="4" name="Inhaltsplatzhalter 3">
            <a:extLst>
              <a:ext uri="{FF2B5EF4-FFF2-40B4-BE49-F238E27FC236}">
                <a16:creationId xmlns:a16="http://schemas.microsoft.com/office/drawing/2014/main" id="{816D3BA7-9530-D14A-B065-15804C238965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358775" y="1646556"/>
          <a:ext cx="3745110" cy="36369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49022">
                  <a:extLst>
                    <a:ext uri="{9D8B030D-6E8A-4147-A177-3AD203B41FA5}">
                      <a16:colId xmlns:a16="http://schemas.microsoft.com/office/drawing/2014/main" val="3841959878"/>
                    </a:ext>
                  </a:extLst>
                </a:gridCol>
                <a:gridCol w="749022">
                  <a:extLst>
                    <a:ext uri="{9D8B030D-6E8A-4147-A177-3AD203B41FA5}">
                      <a16:colId xmlns:a16="http://schemas.microsoft.com/office/drawing/2014/main" val="3706490761"/>
                    </a:ext>
                  </a:extLst>
                </a:gridCol>
                <a:gridCol w="749022">
                  <a:extLst>
                    <a:ext uri="{9D8B030D-6E8A-4147-A177-3AD203B41FA5}">
                      <a16:colId xmlns:a16="http://schemas.microsoft.com/office/drawing/2014/main" val="1493988798"/>
                    </a:ext>
                  </a:extLst>
                </a:gridCol>
                <a:gridCol w="749022">
                  <a:extLst>
                    <a:ext uri="{9D8B030D-6E8A-4147-A177-3AD203B41FA5}">
                      <a16:colId xmlns:a16="http://schemas.microsoft.com/office/drawing/2014/main" val="3430358087"/>
                    </a:ext>
                  </a:extLst>
                </a:gridCol>
                <a:gridCol w="749022">
                  <a:extLst>
                    <a:ext uri="{9D8B030D-6E8A-4147-A177-3AD203B41FA5}">
                      <a16:colId xmlns:a16="http://schemas.microsoft.com/office/drawing/2014/main" val="2180085984"/>
                    </a:ext>
                  </a:extLst>
                </a:gridCol>
              </a:tblGrid>
              <a:tr h="727388">
                <a:tc>
                  <a:txBody>
                    <a:bodyPr/>
                    <a:lstStyle/>
                    <a:p>
                      <a:endParaRPr lang="de-DE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de-DE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de-DE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de-DE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de-DE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87786851"/>
                  </a:ext>
                </a:extLst>
              </a:tr>
              <a:tr h="727388">
                <a:tc>
                  <a:txBody>
                    <a:bodyPr/>
                    <a:lstStyle/>
                    <a:p>
                      <a:endParaRPr lang="de-DE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de-DE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de-DE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de-DE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de-DE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6827871"/>
                  </a:ext>
                </a:extLst>
              </a:tr>
              <a:tr h="727388">
                <a:tc>
                  <a:txBody>
                    <a:bodyPr/>
                    <a:lstStyle/>
                    <a:p>
                      <a:endParaRPr lang="de-DE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de-DE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de-DE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de-DE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de-DE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0116708"/>
                  </a:ext>
                </a:extLst>
              </a:tr>
              <a:tr h="727388">
                <a:tc>
                  <a:txBody>
                    <a:bodyPr/>
                    <a:lstStyle/>
                    <a:p>
                      <a:endParaRPr lang="de-DE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de-DE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de-DE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de-DE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de-DE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71007379"/>
                  </a:ext>
                </a:extLst>
              </a:tr>
              <a:tr h="727388">
                <a:tc>
                  <a:txBody>
                    <a:bodyPr/>
                    <a:lstStyle/>
                    <a:p>
                      <a:endParaRPr lang="de-DE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de-DE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de-DE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de-DE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de-DE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63127795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E322A53F-860B-974F-8708-E535776BA8F3}"/>
                  </a:ext>
                </a:extLst>
              </p:cNvPr>
              <p:cNvSpPr txBox="1"/>
              <p:nvPr/>
            </p:nvSpPr>
            <p:spPr>
              <a:xfrm>
                <a:off x="4566616" y="1733977"/>
                <a:ext cx="4109841" cy="37601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/>
                  <a:t>To </a:t>
                </a:r>
                <a:r>
                  <a:rPr lang="de-DE" dirty="0" err="1"/>
                  <a:t>solve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gridworld</a:t>
                </a:r>
                <a:r>
                  <a:rPr lang="de-DE" dirty="0"/>
                  <a:t> </a:t>
                </a:r>
                <a:r>
                  <a:rPr lang="de-DE" dirty="0" err="1"/>
                  <a:t>problem</a:t>
                </a:r>
                <a:r>
                  <a:rPr lang="de-DE" dirty="0"/>
                  <a:t>, </a:t>
                </a:r>
                <a:r>
                  <a:rPr lang="de-DE" dirty="0" err="1"/>
                  <a:t>we</a:t>
                </a:r>
                <a:r>
                  <a:rPr lang="de-DE" dirty="0"/>
                  <a:t> </a:t>
                </a:r>
                <a:r>
                  <a:rPr lang="de-DE" dirty="0" err="1"/>
                  <a:t>want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find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b="1" dirty="0"/>
                  <a:t>optimal </a:t>
                </a:r>
                <a:r>
                  <a:rPr lang="de-DE" b="1" dirty="0" err="1"/>
                  <a:t>value</a:t>
                </a:r>
                <a:r>
                  <a:rPr lang="de-DE" b="1" dirty="0"/>
                  <a:t> </a:t>
                </a:r>
                <a:r>
                  <a:rPr lang="de-DE" b="1" dirty="0" err="1"/>
                  <a:t>function</a:t>
                </a:r>
                <a:r>
                  <a:rPr lang="de-DE" b="1" dirty="0"/>
                  <a:t> V*</a:t>
                </a:r>
                <a:r>
                  <a:rPr lang="de-DE" dirty="0"/>
                  <a:t> </a:t>
                </a:r>
                <a:r>
                  <a:rPr lang="de-DE" dirty="0" err="1"/>
                  <a:t>for</a:t>
                </a:r>
                <a:r>
                  <a:rPr lang="de-DE" dirty="0"/>
                  <a:t> an </a:t>
                </a:r>
                <a:r>
                  <a:rPr lang="de-DE" b="1" dirty="0"/>
                  <a:t>optimal </a:t>
                </a:r>
                <a:r>
                  <a:rPr lang="de-DE" b="1" dirty="0" err="1"/>
                  <a:t>policy</a:t>
                </a:r>
                <a:r>
                  <a:rPr lang="de-DE" b="1" dirty="0"/>
                  <a:t> </a:t>
                </a:r>
                <a14:m>
                  <m:oMath xmlns:m="http://schemas.openxmlformats.org/officeDocument/2006/math">
                    <m:r>
                      <a:rPr lang="de-DE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𝝅</m:t>
                    </m:r>
                  </m:oMath>
                </a14:m>
                <a:r>
                  <a:rPr lang="de-DE" b="1" dirty="0"/>
                  <a:t>*</a:t>
                </a:r>
              </a:p>
              <a:p>
                <a:endParaRPr lang="de-DE" b="1" dirty="0"/>
              </a:p>
              <a:p>
                <a14:m>
                  <m:oMath xmlns:m="http://schemas.openxmlformats.org/officeDocument/2006/math">
                    <m:r>
                      <a:rPr lang="de-DE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𝝅</m:t>
                    </m:r>
                  </m:oMath>
                </a14:m>
                <a:r>
                  <a:rPr lang="de-DE" b="1" dirty="0"/>
                  <a:t>* </a:t>
                </a:r>
                <a:r>
                  <a:rPr lang="de-DE" dirty="0" err="1"/>
                  <a:t>has</a:t>
                </a:r>
                <a:r>
                  <a:rPr lang="de-DE" dirty="0"/>
                  <a:t> an </a:t>
                </a:r>
                <a:r>
                  <a:rPr lang="de-DE" b="1" dirty="0"/>
                  <a:t>optimal</a:t>
                </a:r>
                <a:r>
                  <a:rPr lang="de-DE" dirty="0"/>
                  <a:t> </a:t>
                </a:r>
                <a:r>
                  <a:rPr lang="de-DE" b="1" dirty="0"/>
                  <a:t>action-</a:t>
                </a:r>
                <a:r>
                  <a:rPr lang="de-DE" b="1" dirty="0" err="1"/>
                  <a:t>value</a:t>
                </a:r>
                <a:r>
                  <a:rPr lang="de-DE" b="1" dirty="0"/>
                  <a:t> </a:t>
                </a:r>
                <a:r>
                  <a:rPr lang="de-DE" b="1" dirty="0" err="1"/>
                  <a:t>function</a:t>
                </a:r>
                <a:r>
                  <a:rPr lang="de-DE" b="1" dirty="0"/>
                  <a:t> Q*</a:t>
                </a:r>
                <a:r>
                  <a:rPr lang="de-DE" dirty="0"/>
                  <a:t>, </a:t>
                </a:r>
                <a:r>
                  <a:rPr lang="de-DE" dirty="0" err="1"/>
                  <a:t>telling</a:t>
                </a:r>
                <a:r>
                  <a:rPr lang="de-DE" dirty="0"/>
                  <a:t> </a:t>
                </a:r>
                <a:r>
                  <a:rPr lang="de-DE" dirty="0" err="1"/>
                  <a:t>us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value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every</a:t>
                </a:r>
                <a:r>
                  <a:rPr lang="de-DE" dirty="0"/>
                  <a:t> </a:t>
                </a:r>
                <a:r>
                  <a:rPr lang="de-DE" dirty="0" err="1"/>
                  <a:t>action</a:t>
                </a:r>
                <a:r>
                  <a:rPr lang="de-DE" dirty="0"/>
                  <a:t> at a </a:t>
                </a:r>
                <a:r>
                  <a:rPr lang="de-DE" dirty="0" err="1"/>
                  <a:t>given</a:t>
                </a:r>
                <a:r>
                  <a:rPr lang="de-DE" dirty="0"/>
                  <a:t> </a:t>
                </a:r>
                <a:r>
                  <a:rPr lang="de-DE" dirty="0" err="1"/>
                  <a:t>state</a:t>
                </a:r>
                <a:endParaRPr lang="de-DE" dirty="0"/>
              </a:p>
              <a:p>
                <a:endParaRPr lang="de-DE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de-DE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de-DE" dirty="0"/>
                  <a:t>=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de-DE" b="0" i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lim>
                        </m:limLow>
                      </m:fName>
                      <m:e>
                        <m:sSup>
                          <m:sSup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p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sup>
                        </m:s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de-DE" dirty="0"/>
              </a:p>
              <a:p>
                <a:endParaRPr lang="de-DE" dirty="0"/>
              </a:p>
              <a:p>
                <a:r>
                  <a:rPr lang="de-DE" dirty="0" err="1"/>
                  <a:t>We</a:t>
                </a:r>
                <a:r>
                  <a:rPr lang="de-DE" dirty="0"/>
                  <a:t> </a:t>
                </a:r>
                <a:r>
                  <a:rPr lang="de-DE" dirty="0" err="1"/>
                  <a:t>determine</a:t>
                </a:r>
                <a:r>
                  <a:rPr lang="de-DE" dirty="0"/>
                  <a:t> Q* </a:t>
                </a:r>
                <a:r>
                  <a:rPr lang="de-DE" dirty="0" err="1"/>
                  <a:t>iteratively</a:t>
                </a:r>
                <a:r>
                  <a:rPr lang="de-DE" dirty="0"/>
                  <a:t>.</a:t>
                </a:r>
              </a:p>
              <a:p>
                <a:endParaRPr lang="de-DE" dirty="0"/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E322A53F-860B-974F-8708-E535776BA8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6616" y="1733977"/>
                <a:ext cx="4109841" cy="3760132"/>
              </a:xfrm>
              <a:prstGeom prst="rect">
                <a:avLst/>
              </a:prstGeom>
              <a:blipFill>
                <a:blip r:embed="rId2"/>
                <a:stretch>
                  <a:fillRect l="-1548" t="-67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Pfeil in vier Richtungen 4">
            <a:extLst>
              <a:ext uri="{FF2B5EF4-FFF2-40B4-BE49-F238E27FC236}">
                <a16:creationId xmlns:a16="http://schemas.microsoft.com/office/drawing/2014/main" id="{488709D1-86C0-264D-802C-94AFFF784E7B}"/>
              </a:ext>
            </a:extLst>
          </p:cNvPr>
          <p:cNvSpPr/>
          <p:nvPr/>
        </p:nvSpPr>
        <p:spPr>
          <a:xfrm>
            <a:off x="1187624" y="1737278"/>
            <a:ext cx="576064" cy="576064"/>
          </a:xfrm>
          <a:prstGeom prst="quad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Pfeil in vier Richtungen 6">
            <a:extLst>
              <a:ext uri="{FF2B5EF4-FFF2-40B4-BE49-F238E27FC236}">
                <a16:creationId xmlns:a16="http://schemas.microsoft.com/office/drawing/2014/main" id="{84C9DF1A-BD1B-9742-BA20-3B0D94B3632D}"/>
              </a:ext>
            </a:extLst>
          </p:cNvPr>
          <p:cNvSpPr/>
          <p:nvPr/>
        </p:nvSpPr>
        <p:spPr>
          <a:xfrm>
            <a:off x="2672640" y="1733977"/>
            <a:ext cx="576064" cy="576064"/>
          </a:xfrm>
          <a:prstGeom prst="quad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Pfeil nach links und oben 5">
            <a:extLst>
              <a:ext uri="{FF2B5EF4-FFF2-40B4-BE49-F238E27FC236}">
                <a16:creationId xmlns:a16="http://schemas.microsoft.com/office/drawing/2014/main" id="{24ABA57C-0928-424E-94A3-A43FA7D44F1E}"/>
              </a:ext>
            </a:extLst>
          </p:cNvPr>
          <p:cNvSpPr/>
          <p:nvPr/>
        </p:nvSpPr>
        <p:spPr>
          <a:xfrm>
            <a:off x="2681270" y="3176993"/>
            <a:ext cx="576064" cy="576065"/>
          </a:xfrm>
          <a:prstGeom prst="lef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Pfeil nach links und oben 8">
            <a:extLst>
              <a:ext uri="{FF2B5EF4-FFF2-40B4-BE49-F238E27FC236}">
                <a16:creationId xmlns:a16="http://schemas.microsoft.com/office/drawing/2014/main" id="{A9D2FBE6-3AD9-9F44-811C-A4E6D89F137E}"/>
              </a:ext>
            </a:extLst>
          </p:cNvPr>
          <p:cNvSpPr/>
          <p:nvPr/>
        </p:nvSpPr>
        <p:spPr>
          <a:xfrm>
            <a:off x="3432033" y="3178109"/>
            <a:ext cx="576064" cy="576065"/>
          </a:xfrm>
          <a:prstGeom prst="lef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Pfeil nach links und oben 9">
            <a:extLst>
              <a:ext uri="{FF2B5EF4-FFF2-40B4-BE49-F238E27FC236}">
                <a16:creationId xmlns:a16="http://schemas.microsoft.com/office/drawing/2014/main" id="{E78A0FD5-D83A-D445-8C95-F90A20FD08A4}"/>
              </a:ext>
            </a:extLst>
          </p:cNvPr>
          <p:cNvSpPr/>
          <p:nvPr/>
        </p:nvSpPr>
        <p:spPr>
          <a:xfrm>
            <a:off x="2681270" y="3942211"/>
            <a:ext cx="576064" cy="576065"/>
          </a:xfrm>
          <a:prstGeom prst="lef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Pfeil nach links und oben 10">
            <a:extLst>
              <a:ext uri="{FF2B5EF4-FFF2-40B4-BE49-F238E27FC236}">
                <a16:creationId xmlns:a16="http://schemas.microsoft.com/office/drawing/2014/main" id="{0EC827FE-AA9D-A54D-82E3-4C6A9C12A262}"/>
              </a:ext>
            </a:extLst>
          </p:cNvPr>
          <p:cNvSpPr/>
          <p:nvPr/>
        </p:nvSpPr>
        <p:spPr>
          <a:xfrm>
            <a:off x="3415272" y="3941510"/>
            <a:ext cx="576064" cy="576065"/>
          </a:xfrm>
          <a:prstGeom prst="lef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Pfeil nach links und oben 11">
            <a:extLst>
              <a:ext uri="{FF2B5EF4-FFF2-40B4-BE49-F238E27FC236}">
                <a16:creationId xmlns:a16="http://schemas.microsoft.com/office/drawing/2014/main" id="{EC6A91DE-E3BC-BE48-AA55-B13DD0D23425}"/>
              </a:ext>
            </a:extLst>
          </p:cNvPr>
          <p:cNvSpPr/>
          <p:nvPr/>
        </p:nvSpPr>
        <p:spPr>
          <a:xfrm>
            <a:off x="2672640" y="4635379"/>
            <a:ext cx="576064" cy="576065"/>
          </a:xfrm>
          <a:prstGeom prst="lef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Pfeil nach links und oben 12">
            <a:extLst>
              <a:ext uri="{FF2B5EF4-FFF2-40B4-BE49-F238E27FC236}">
                <a16:creationId xmlns:a16="http://schemas.microsoft.com/office/drawing/2014/main" id="{143BF4DD-483C-CE41-838F-9865C91F1C03}"/>
              </a:ext>
            </a:extLst>
          </p:cNvPr>
          <p:cNvSpPr/>
          <p:nvPr/>
        </p:nvSpPr>
        <p:spPr>
          <a:xfrm>
            <a:off x="3415272" y="4643558"/>
            <a:ext cx="576064" cy="576065"/>
          </a:xfrm>
          <a:prstGeom prst="lef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Pfeil nach links und oben 13">
            <a:extLst>
              <a:ext uri="{FF2B5EF4-FFF2-40B4-BE49-F238E27FC236}">
                <a16:creationId xmlns:a16="http://schemas.microsoft.com/office/drawing/2014/main" id="{FD8E5A35-51A7-3A4A-830D-EDD6072EFBDF}"/>
              </a:ext>
            </a:extLst>
          </p:cNvPr>
          <p:cNvSpPr/>
          <p:nvPr/>
        </p:nvSpPr>
        <p:spPr>
          <a:xfrm>
            <a:off x="1953037" y="4643558"/>
            <a:ext cx="576064" cy="576065"/>
          </a:xfrm>
          <a:prstGeom prst="lef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Pfeil nach links und oben 14">
            <a:extLst>
              <a:ext uri="{FF2B5EF4-FFF2-40B4-BE49-F238E27FC236}">
                <a16:creationId xmlns:a16="http://schemas.microsoft.com/office/drawing/2014/main" id="{521FBAAE-0469-284D-BC76-DAA4E5474735}"/>
              </a:ext>
            </a:extLst>
          </p:cNvPr>
          <p:cNvSpPr/>
          <p:nvPr/>
        </p:nvSpPr>
        <p:spPr>
          <a:xfrm>
            <a:off x="1953037" y="3941510"/>
            <a:ext cx="576064" cy="576065"/>
          </a:xfrm>
          <a:prstGeom prst="lef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Pfeil nach links und oben 15">
            <a:extLst>
              <a:ext uri="{FF2B5EF4-FFF2-40B4-BE49-F238E27FC236}">
                <a16:creationId xmlns:a16="http://schemas.microsoft.com/office/drawing/2014/main" id="{58C48D35-F5CC-1A47-82EA-082322C6A23C}"/>
              </a:ext>
            </a:extLst>
          </p:cNvPr>
          <p:cNvSpPr/>
          <p:nvPr/>
        </p:nvSpPr>
        <p:spPr>
          <a:xfrm>
            <a:off x="1943298" y="3176993"/>
            <a:ext cx="576064" cy="576065"/>
          </a:xfrm>
          <a:prstGeom prst="lef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Pfeil nach links und oben 16">
            <a:extLst>
              <a:ext uri="{FF2B5EF4-FFF2-40B4-BE49-F238E27FC236}">
                <a16:creationId xmlns:a16="http://schemas.microsoft.com/office/drawing/2014/main" id="{1ECE9D2D-315A-FB45-B455-CEB98CC9B391}"/>
              </a:ext>
            </a:extLst>
          </p:cNvPr>
          <p:cNvSpPr/>
          <p:nvPr/>
        </p:nvSpPr>
        <p:spPr>
          <a:xfrm>
            <a:off x="1943298" y="2474945"/>
            <a:ext cx="576064" cy="576065"/>
          </a:xfrm>
          <a:prstGeom prst="lef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Pfeil nach links und oben 17">
            <a:extLst>
              <a:ext uri="{FF2B5EF4-FFF2-40B4-BE49-F238E27FC236}">
                <a16:creationId xmlns:a16="http://schemas.microsoft.com/office/drawing/2014/main" id="{AEDA146C-392A-794B-A168-2377382F3E2C}"/>
              </a:ext>
            </a:extLst>
          </p:cNvPr>
          <p:cNvSpPr/>
          <p:nvPr/>
        </p:nvSpPr>
        <p:spPr>
          <a:xfrm rot="5400000">
            <a:off x="467544" y="2472641"/>
            <a:ext cx="576064" cy="576065"/>
          </a:xfrm>
          <a:prstGeom prst="lef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Pfeil nach links und oben 21">
            <a:extLst>
              <a:ext uri="{FF2B5EF4-FFF2-40B4-BE49-F238E27FC236}">
                <a16:creationId xmlns:a16="http://schemas.microsoft.com/office/drawing/2014/main" id="{96CB2AD8-30B3-9142-9523-0050E3FBC451}"/>
              </a:ext>
            </a:extLst>
          </p:cNvPr>
          <p:cNvSpPr/>
          <p:nvPr/>
        </p:nvSpPr>
        <p:spPr>
          <a:xfrm rot="5400000">
            <a:off x="467543" y="3172427"/>
            <a:ext cx="576064" cy="576065"/>
          </a:xfrm>
          <a:prstGeom prst="lef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Pfeil nach links und oben 22">
            <a:extLst>
              <a:ext uri="{FF2B5EF4-FFF2-40B4-BE49-F238E27FC236}">
                <a16:creationId xmlns:a16="http://schemas.microsoft.com/office/drawing/2014/main" id="{613FDD04-F61A-2540-A357-ACD4969305F9}"/>
              </a:ext>
            </a:extLst>
          </p:cNvPr>
          <p:cNvSpPr/>
          <p:nvPr/>
        </p:nvSpPr>
        <p:spPr>
          <a:xfrm rot="5400000">
            <a:off x="467543" y="3914508"/>
            <a:ext cx="576064" cy="576065"/>
          </a:xfrm>
          <a:prstGeom prst="lef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Pfeil nach links und oben 23">
            <a:extLst>
              <a:ext uri="{FF2B5EF4-FFF2-40B4-BE49-F238E27FC236}">
                <a16:creationId xmlns:a16="http://schemas.microsoft.com/office/drawing/2014/main" id="{D3F0A608-C0C6-104A-913B-AB4396D0578C}"/>
              </a:ext>
            </a:extLst>
          </p:cNvPr>
          <p:cNvSpPr/>
          <p:nvPr/>
        </p:nvSpPr>
        <p:spPr>
          <a:xfrm rot="5400000">
            <a:off x="463096" y="4671296"/>
            <a:ext cx="576064" cy="576065"/>
          </a:xfrm>
          <a:prstGeom prst="lef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Pfeil nach rechts 7">
            <a:extLst>
              <a:ext uri="{FF2B5EF4-FFF2-40B4-BE49-F238E27FC236}">
                <a16:creationId xmlns:a16="http://schemas.microsoft.com/office/drawing/2014/main" id="{0FB1C12F-4054-A84E-83E1-FCAEA91E04B2}"/>
              </a:ext>
            </a:extLst>
          </p:cNvPr>
          <p:cNvSpPr/>
          <p:nvPr/>
        </p:nvSpPr>
        <p:spPr>
          <a:xfrm>
            <a:off x="463095" y="1768923"/>
            <a:ext cx="576064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Pfeil nach rechts 24">
            <a:extLst>
              <a:ext uri="{FF2B5EF4-FFF2-40B4-BE49-F238E27FC236}">
                <a16:creationId xmlns:a16="http://schemas.microsoft.com/office/drawing/2014/main" id="{B4329DD3-0D2C-2148-A2A0-A200B6A1CC4C}"/>
              </a:ext>
            </a:extLst>
          </p:cNvPr>
          <p:cNvSpPr/>
          <p:nvPr/>
        </p:nvSpPr>
        <p:spPr>
          <a:xfrm rot="10800000">
            <a:off x="3432033" y="1779693"/>
            <a:ext cx="576064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Pfeil nach rechts 25">
            <a:extLst>
              <a:ext uri="{FF2B5EF4-FFF2-40B4-BE49-F238E27FC236}">
                <a16:creationId xmlns:a16="http://schemas.microsoft.com/office/drawing/2014/main" id="{CA3799B0-F787-084B-9CAE-77F8BD487552}"/>
              </a:ext>
            </a:extLst>
          </p:cNvPr>
          <p:cNvSpPr/>
          <p:nvPr/>
        </p:nvSpPr>
        <p:spPr>
          <a:xfrm rot="10800000">
            <a:off x="1930132" y="1779693"/>
            <a:ext cx="576064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Pfeil nach rechts 26">
            <a:extLst>
              <a:ext uri="{FF2B5EF4-FFF2-40B4-BE49-F238E27FC236}">
                <a16:creationId xmlns:a16="http://schemas.microsoft.com/office/drawing/2014/main" id="{415E7575-DE71-A642-BF78-D164D94A25D8}"/>
              </a:ext>
            </a:extLst>
          </p:cNvPr>
          <p:cNvSpPr/>
          <p:nvPr/>
        </p:nvSpPr>
        <p:spPr>
          <a:xfrm rot="10800000">
            <a:off x="2681270" y="2501201"/>
            <a:ext cx="576064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Pfeil nach rechts 27">
            <a:extLst>
              <a:ext uri="{FF2B5EF4-FFF2-40B4-BE49-F238E27FC236}">
                <a16:creationId xmlns:a16="http://schemas.microsoft.com/office/drawing/2014/main" id="{BDA27E43-D413-0D44-8BF1-F42775312684}"/>
              </a:ext>
            </a:extLst>
          </p:cNvPr>
          <p:cNvSpPr/>
          <p:nvPr/>
        </p:nvSpPr>
        <p:spPr>
          <a:xfrm rot="10800000">
            <a:off x="3432032" y="2474945"/>
            <a:ext cx="576064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Pfeil nach rechts 28">
            <a:extLst>
              <a:ext uri="{FF2B5EF4-FFF2-40B4-BE49-F238E27FC236}">
                <a16:creationId xmlns:a16="http://schemas.microsoft.com/office/drawing/2014/main" id="{833E72CA-7629-CA4E-A0D3-5EE154B64F4F}"/>
              </a:ext>
            </a:extLst>
          </p:cNvPr>
          <p:cNvSpPr/>
          <p:nvPr/>
        </p:nvSpPr>
        <p:spPr>
          <a:xfrm rot="16200000">
            <a:off x="1189538" y="2474945"/>
            <a:ext cx="576064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Pfeil nach rechts 30">
            <a:extLst>
              <a:ext uri="{FF2B5EF4-FFF2-40B4-BE49-F238E27FC236}">
                <a16:creationId xmlns:a16="http://schemas.microsoft.com/office/drawing/2014/main" id="{1FDF46BF-58C6-BE43-9F7A-9E5DB50E6492}"/>
              </a:ext>
            </a:extLst>
          </p:cNvPr>
          <p:cNvSpPr/>
          <p:nvPr/>
        </p:nvSpPr>
        <p:spPr>
          <a:xfrm rot="16200000">
            <a:off x="1199398" y="3218144"/>
            <a:ext cx="576064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Pfeil nach rechts 31">
            <a:extLst>
              <a:ext uri="{FF2B5EF4-FFF2-40B4-BE49-F238E27FC236}">
                <a16:creationId xmlns:a16="http://schemas.microsoft.com/office/drawing/2014/main" id="{326780AA-F860-1640-8853-2BA96EF58272}"/>
              </a:ext>
            </a:extLst>
          </p:cNvPr>
          <p:cNvSpPr/>
          <p:nvPr/>
        </p:nvSpPr>
        <p:spPr>
          <a:xfrm rot="16200000">
            <a:off x="1177441" y="3960224"/>
            <a:ext cx="576064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Pfeil nach rechts 32">
            <a:extLst>
              <a:ext uri="{FF2B5EF4-FFF2-40B4-BE49-F238E27FC236}">
                <a16:creationId xmlns:a16="http://schemas.microsoft.com/office/drawing/2014/main" id="{5E4A97B1-C203-D14C-9FBC-F383F157E13E}"/>
              </a:ext>
            </a:extLst>
          </p:cNvPr>
          <p:cNvSpPr/>
          <p:nvPr/>
        </p:nvSpPr>
        <p:spPr>
          <a:xfrm rot="16200000">
            <a:off x="1187624" y="4689275"/>
            <a:ext cx="576064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feld 33">
                <a:extLst>
                  <a:ext uri="{FF2B5EF4-FFF2-40B4-BE49-F238E27FC236}">
                    <a16:creationId xmlns:a16="http://schemas.microsoft.com/office/drawing/2014/main" id="{39469136-542B-7641-A2CF-B94B5220F60A}"/>
                  </a:ext>
                </a:extLst>
              </p:cNvPr>
              <p:cNvSpPr txBox="1"/>
              <p:nvPr/>
            </p:nvSpPr>
            <p:spPr>
              <a:xfrm>
                <a:off x="1146404" y="5436483"/>
                <a:ext cx="229312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b="1" dirty="0"/>
                  <a:t>optimal </a:t>
                </a:r>
                <a:r>
                  <a:rPr lang="de-DE" b="1" dirty="0" err="1"/>
                  <a:t>policy</a:t>
                </a:r>
                <a:r>
                  <a:rPr lang="de-DE" b="1" dirty="0"/>
                  <a:t> </a:t>
                </a:r>
                <a14:m>
                  <m:oMath xmlns:m="http://schemas.openxmlformats.org/officeDocument/2006/math">
                    <m:r>
                      <a:rPr lang="de-DE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𝝅</m:t>
                    </m:r>
                  </m:oMath>
                </a14:m>
                <a:r>
                  <a:rPr lang="de-DE" b="1" dirty="0"/>
                  <a:t>*</a:t>
                </a:r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34" name="Textfeld 33">
                <a:extLst>
                  <a:ext uri="{FF2B5EF4-FFF2-40B4-BE49-F238E27FC236}">
                    <a16:creationId xmlns:a16="http://schemas.microsoft.com/office/drawing/2014/main" id="{39469136-542B-7641-A2CF-B94B5220F6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6404" y="5436483"/>
                <a:ext cx="2293121" cy="646331"/>
              </a:xfrm>
              <a:prstGeom prst="rect">
                <a:avLst/>
              </a:prstGeom>
              <a:blipFill>
                <a:blip r:embed="rId3"/>
                <a:stretch>
                  <a:fillRect l="-1648" t="-384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8901562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3DE430-467E-9A4F-A950-1170C9814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Q-</a:t>
            </a:r>
            <a:r>
              <a:rPr lang="de-DE" dirty="0" err="1"/>
              <a:t>learning</a:t>
            </a:r>
            <a:r>
              <a:rPr lang="de-DE" dirty="0"/>
              <a:t>: </a:t>
            </a:r>
            <a:r>
              <a:rPr lang="de-DE" dirty="0" err="1"/>
              <a:t>Solving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gridworld</a:t>
            </a:r>
            <a:r>
              <a:rPr lang="de-DE" dirty="0"/>
              <a:t> </a:t>
            </a:r>
            <a:r>
              <a:rPr lang="de-DE" dirty="0" err="1"/>
              <a:t>problem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654CD156-A098-9548-91B1-6C181485DDB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de-DE" b="1" dirty="0"/>
                  <a:t>Pseudocode:</a:t>
                </a:r>
                <a:endParaRPr lang="de-DE" dirty="0"/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de-DE" dirty="0"/>
                  <a:t>Initialize Q(</a:t>
                </a:r>
                <a:r>
                  <a:rPr lang="de-DE" dirty="0" err="1"/>
                  <a:t>s,a</a:t>
                </a:r>
                <a:r>
                  <a:rPr lang="de-DE" dirty="0"/>
                  <a:t>) </a:t>
                </a:r>
                <a:r>
                  <a:rPr lang="de-DE" dirty="0" err="1"/>
                  <a:t>arbitrarily</a:t>
                </a:r>
                <a:endParaRPr lang="de-DE" dirty="0"/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de-DE" dirty="0"/>
                  <a:t>Repeat </a:t>
                </a:r>
                <a:r>
                  <a:rPr lang="de-DE" dirty="0" err="1"/>
                  <a:t>for</a:t>
                </a:r>
                <a:r>
                  <a:rPr lang="de-DE" dirty="0"/>
                  <a:t> </a:t>
                </a:r>
                <a:r>
                  <a:rPr lang="de-DE" dirty="0" err="1"/>
                  <a:t>each</a:t>
                </a:r>
                <a:r>
                  <a:rPr lang="de-DE" dirty="0"/>
                  <a:t> </a:t>
                </a:r>
                <a:r>
                  <a:rPr lang="de-DE" dirty="0" err="1"/>
                  <a:t>episode</a:t>
                </a:r>
                <a:r>
                  <a:rPr lang="de-DE" dirty="0"/>
                  <a:t>:</a:t>
                </a:r>
              </a:p>
              <a:p>
                <a:pPr lvl="1">
                  <a:buFont typeface="Arial" panose="020B0604020202020204" pitchFamily="34" charset="0"/>
                  <a:buChar char="•"/>
                </a:pPr>
                <a:r>
                  <a:rPr lang="de-DE" dirty="0" err="1"/>
                  <a:t>choose</a:t>
                </a:r>
                <a:r>
                  <a:rPr lang="de-DE" dirty="0"/>
                  <a:t> a </a:t>
                </a:r>
                <a:r>
                  <a:rPr lang="de-DE" dirty="0" err="1"/>
                  <a:t>random</a:t>
                </a:r>
                <a:r>
                  <a:rPr lang="de-DE" dirty="0"/>
                  <a:t> </a:t>
                </a:r>
                <a:r>
                  <a:rPr lang="de-DE" dirty="0" err="1"/>
                  <a:t>start</a:t>
                </a:r>
                <a:r>
                  <a:rPr lang="de-DE" dirty="0"/>
                  <a:t> </a:t>
                </a:r>
                <a:r>
                  <a:rPr lang="de-DE" dirty="0" err="1"/>
                  <a:t>state</a:t>
                </a:r>
                <a:r>
                  <a:rPr lang="de-DE" dirty="0"/>
                  <a:t> s</a:t>
                </a:r>
              </a:p>
              <a:p>
                <a:pPr lvl="1">
                  <a:buFont typeface="Arial" panose="020B0604020202020204" pitchFamily="34" charset="0"/>
                  <a:buChar char="•"/>
                </a:pPr>
                <a:r>
                  <a:rPr lang="de-DE" dirty="0"/>
                  <a:t>Repeat </a:t>
                </a:r>
                <a:r>
                  <a:rPr lang="de-DE" dirty="0" err="1"/>
                  <a:t>for</a:t>
                </a:r>
                <a:r>
                  <a:rPr lang="de-DE" dirty="0"/>
                  <a:t> </a:t>
                </a:r>
                <a:r>
                  <a:rPr lang="de-DE" dirty="0" err="1"/>
                  <a:t>each</a:t>
                </a:r>
                <a:r>
                  <a:rPr lang="de-DE" dirty="0"/>
                  <a:t> </a:t>
                </a:r>
                <a:r>
                  <a:rPr lang="de-DE" dirty="0" err="1"/>
                  <a:t>step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episode</a:t>
                </a:r>
                <a:r>
                  <a:rPr lang="de-DE" dirty="0"/>
                  <a:t>:</a:t>
                </a:r>
              </a:p>
              <a:p>
                <a:pPr lvl="2">
                  <a:buFont typeface="Arial" panose="020B0604020202020204" pitchFamily="34" charset="0"/>
                  <a:buChar char="•"/>
                </a:pPr>
                <a:r>
                  <a:rPr lang="de-DE" dirty="0" err="1"/>
                  <a:t>Choose</a:t>
                </a:r>
                <a:r>
                  <a:rPr lang="de-DE" dirty="0"/>
                  <a:t> </a:t>
                </a:r>
                <a:r>
                  <a:rPr lang="de-DE" dirty="0" err="1"/>
                  <a:t>action</a:t>
                </a:r>
                <a:r>
                  <a:rPr lang="de-DE" dirty="0"/>
                  <a:t> a </a:t>
                </a:r>
                <a:r>
                  <a:rPr lang="de-DE" dirty="0" err="1"/>
                  <a:t>from</a:t>
                </a:r>
                <a:r>
                  <a:rPr lang="de-DE" dirty="0"/>
                  <a:t> s </a:t>
                </a:r>
                <a:r>
                  <a:rPr lang="de-DE" dirty="0" err="1"/>
                  <a:t>using</a:t>
                </a:r>
                <a:r>
                  <a:rPr lang="de-DE" dirty="0"/>
                  <a:t> an </a:t>
                </a:r>
                <a14:m>
                  <m:oMath xmlns:m="http://schemas.openxmlformats.org/officeDocument/2006/math">
                    <m:r>
                      <a:rPr lang="de-D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dirty="0" err="1"/>
                  <a:t>greedy</a:t>
                </a:r>
                <a:r>
                  <a:rPr lang="de-DE" dirty="0"/>
                  <a:t> </a:t>
                </a:r>
                <a:r>
                  <a:rPr lang="de-DE" dirty="0" err="1"/>
                  <a:t>policy</a:t>
                </a:r>
                <a:r>
                  <a:rPr lang="de-DE" dirty="0"/>
                  <a:t> </a:t>
                </a:r>
                <a:r>
                  <a:rPr lang="de-DE" dirty="0" err="1"/>
                  <a:t>given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current</a:t>
                </a:r>
                <a:r>
                  <a:rPr lang="de-DE" dirty="0"/>
                  <a:t> Q</a:t>
                </a:r>
              </a:p>
              <a:p>
                <a:pPr lvl="2">
                  <a:buFont typeface="Arial" panose="020B0604020202020204" pitchFamily="34" charset="0"/>
                  <a:buChar char="•"/>
                </a:pPr>
                <a:r>
                  <a:rPr lang="de-DE" dirty="0"/>
                  <a:t>Take </a:t>
                </a:r>
                <a:r>
                  <a:rPr lang="de-DE" dirty="0" err="1"/>
                  <a:t>action</a:t>
                </a:r>
                <a:r>
                  <a:rPr lang="de-DE" dirty="0"/>
                  <a:t> a, </a:t>
                </a:r>
                <a:r>
                  <a:rPr lang="de-DE" dirty="0" err="1"/>
                  <a:t>observe</a:t>
                </a:r>
                <a:r>
                  <a:rPr lang="de-DE" dirty="0"/>
                  <a:t> </a:t>
                </a:r>
                <a:r>
                  <a:rPr lang="de-DE" dirty="0" err="1"/>
                  <a:t>reward</a:t>
                </a:r>
                <a:r>
                  <a:rPr lang="de-DE" dirty="0"/>
                  <a:t> </a:t>
                </a:r>
                <a:r>
                  <a:rPr lang="de-DE" dirty="0" err="1"/>
                  <a:t>r</a:t>
                </a:r>
                <a:r>
                  <a:rPr lang="de-DE" dirty="0"/>
                  <a:t> </a:t>
                </a:r>
                <a:r>
                  <a:rPr lang="de-DE" dirty="0" err="1"/>
                  <a:t>and</a:t>
                </a:r>
                <a:r>
                  <a:rPr lang="de-DE" dirty="0"/>
                  <a:t> </a:t>
                </a:r>
                <a:r>
                  <a:rPr lang="de-DE" dirty="0" err="1"/>
                  <a:t>next</a:t>
                </a:r>
                <a:r>
                  <a:rPr lang="de-DE" dirty="0"/>
                  <a:t> </a:t>
                </a:r>
                <a:r>
                  <a:rPr lang="de-DE" dirty="0" err="1"/>
                  <a:t>state</a:t>
                </a:r>
                <a:r>
                  <a:rPr lang="de-DE" dirty="0"/>
                  <a:t> </a:t>
                </a:r>
                <a:r>
                  <a:rPr lang="de-DE" dirty="0" err="1"/>
                  <a:t>s‘</a:t>
                </a:r>
                <a:endParaRPr lang="de-DE" dirty="0"/>
              </a:p>
              <a:p>
                <a:pPr lvl="2">
                  <a:buFont typeface="Arial" panose="020B0604020202020204" pitchFamily="34" charset="0"/>
                  <a:buChar char="•"/>
                </a:pPr>
                <a:r>
                  <a:rPr lang="de-DE" dirty="0"/>
                  <a:t>Update Q </a:t>
                </a:r>
                <a:r>
                  <a:rPr lang="de-DE" dirty="0" err="1"/>
                  <a:t>based</a:t>
                </a:r>
                <a:r>
                  <a:rPr lang="de-DE" dirty="0"/>
                  <a:t> on </a:t>
                </a:r>
                <a:r>
                  <a:rPr lang="de-DE" dirty="0" err="1"/>
                  <a:t>observed</a:t>
                </a:r>
                <a:r>
                  <a:rPr lang="de-DE" dirty="0"/>
                  <a:t> </a:t>
                </a:r>
                <a:r>
                  <a:rPr lang="de-DE" dirty="0" err="1"/>
                  <a:t>reward</a:t>
                </a:r>
                <a:r>
                  <a:rPr lang="de-DE" dirty="0"/>
                  <a:t> </a:t>
                </a:r>
                <a:r>
                  <a:rPr lang="de-DE" dirty="0" err="1"/>
                  <a:t>r</a:t>
                </a:r>
                <a:r>
                  <a:rPr lang="de-DE" dirty="0"/>
                  <a:t> </a:t>
                </a:r>
                <a:r>
                  <a:rPr lang="de-DE" dirty="0" err="1"/>
                  <a:t>and</a:t>
                </a:r>
                <a:r>
                  <a:rPr lang="de-DE" dirty="0"/>
                  <a:t> </a:t>
                </a:r>
                <a:r>
                  <a:rPr lang="de-DE" dirty="0" err="1"/>
                  <a:t>future</a:t>
                </a:r>
                <a:r>
                  <a:rPr lang="de-DE" dirty="0"/>
                  <a:t> </a:t>
                </a:r>
                <a:r>
                  <a:rPr lang="de-DE" dirty="0" err="1"/>
                  <a:t>reward</a:t>
                </a:r>
                <a:r>
                  <a:rPr lang="de-DE" dirty="0"/>
                  <a:t> </a:t>
                </a:r>
                <a:r>
                  <a:rPr lang="de-DE" dirty="0" err="1"/>
                  <a:t>pedicted</a:t>
                </a:r>
                <a:r>
                  <a:rPr lang="de-DE" dirty="0"/>
                  <a:t> </a:t>
                </a:r>
                <a:r>
                  <a:rPr lang="de-DE" dirty="0" err="1"/>
                  <a:t>for</a:t>
                </a:r>
                <a:r>
                  <a:rPr lang="de-DE" dirty="0"/>
                  <a:t> </a:t>
                </a:r>
                <a:r>
                  <a:rPr lang="de-DE" dirty="0" err="1"/>
                  <a:t>s‘</a:t>
                </a:r>
                <a:endParaRPr lang="de-DE" dirty="0"/>
              </a:p>
              <a:p>
                <a:pPr lvl="2">
                  <a:buFont typeface="Arial" panose="020B0604020202020204" pitchFamily="34" charset="0"/>
                  <a:buChar char="•"/>
                </a:pPr>
                <a:r>
                  <a:rPr lang="de-DE" dirty="0"/>
                  <a:t>Update s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s‘</a:t>
                </a:r>
                <a:endParaRPr lang="de-DE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654CD156-A098-9548-91B1-6C181485DDB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734" t="-52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Abgerundete rechteckige Legende 4">
                <a:extLst>
                  <a:ext uri="{FF2B5EF4-FFF2-40B4-BE49-F238E27FC236}">
                    <a16:creationId xmlns:a16="http://schemas.microsoft.com/office/drawing/2014/main" id="{F421DC4C-22D8-E14A-AC76-9B326C1759B3}"/>
                  </a:ext>
                </a:extLst>
              </p:cNvPr>
              <p:cNvSpPr/>
              <p:nvPr/>
            </p:nvSpPr>
            <p:spPr>
              <a:xfrm>
                <a:off x="1259632" y="5157192"/>
                <a:ext cx="7631956" cy="1368152"/>
              </a:xfrm>
              <a:prstGeom prst="wedgeRoundRectCallout">
                <a:avLst>
                  <a:gd name="adj1" fmla="val -39763"/>
                  <a:gd name="adj2" fmla="val -111438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(1−</m:t>
                      </m:r>
                      <m:r>
                        <m:rPr>
                          <m:sty m:val="p"/>
                        </m:rPr>
                        <a:rPr lang="el-G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α</m:t>
                      </m:r>
                      <m:r>
                        <a:rPr lang="de-DE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func>
                        <m:funcPr>
                          <m:ctrlP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de-DE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lim>
                          </m:limLow>
                        </m:fName>
                        <m:e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𝑄</m:t>
                          </m:r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] </m:t>
                      </m:r>
                    </m:oMath>
                  </m:oMathPara>
                </a14:m>
                <a:endParaRPr lang="de-DE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                   </m:t>
                    </m:r>
                    <m:r>
                      <a:rPr lang="de-DE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de-DE" dirty="0">
                    <a:solidFill>
                      <a:schemeClr val="tx1"/>
                    </a:solidFill>
                  </a:rPr>
                  <a:t>: </a:t>
                </a:r>
                <a:r>
                  <a:rPr lang="de-DE" dirty="0" err="1">
                    <a:solidFill>
                      <a:schemeClr val="tx1"/>
                    </a:solidFill>
                  </a:rPr>
                  <a:t>learning</a:t>
                </a:r>
                <a:r>
                  <a:rPr lang="de-DE" dirty="0">
                    <a:solidFill>
                      <a:schemeClr val="tx1"/>
                    </a:solidFill>
                  </a:rPr>
                  <a:t> rate</a:t>
                </a:r>
              </a:p>
              <a:p>
                <a14:m>
                  <m:oMath xmlns:m="http://schemas.openxmlformats.org/officeDocument/2006/math">
                    <m:func>
                      <m:funcPr>
                        <m:ctrlPr>
                          <a:rPr lang="de-D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de-DE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de-D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de-DE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de-DE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lim>
                        </m:limLow>
                      </m:fName>
                      <m:e>
                        <m:r>
                          <a:rPr lang="de-D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</m:t>
                        </m:r>
                        <m:r>
                          <a:rPr lang="de-D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de-DE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de-DE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de-D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de-DE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de-DE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de-D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de-DE" dirty="0">
                    <a:solidFill>
                      <a:schemeClr val="tx1"/>
                    </a:solidFill>
                  </a:rPr>
                  <a:t>:</a:t>
                </a:r>
                <a:r>
                  <a:rPr lang="de-DE" dirty="0" err="1">
                    <a:solidFill>
                      <a:schemeClr val="tx1"/>
                    </a:solidFill>
                  </a:rPr>
                  <a:t>future</a:t>
                </a:r>
                <a:r>
                  <a:rPr lang="de-DE" dirty="0">
                    <a:solidFill>
                      <a:schemeClr val="tx1"/>
                    </a:solidFill>
                  </a:rPr>
                  <a:t> </a:t>
                </a:r>
                <a:r>
                  <a:rPr lang="de-DE" dirty="0" err="1">
                    <a:solidFill>
                      <a:schemeClr val="tx1"/>
                    </a:solidFill>
                  </a:rPr>
                  <a:t>reward</a:t>
                </a:r>
                <a:r>
                  <a:rPr lang="de-DE" dirty="0">
                    <a:solidFill>
                      <a:schemeClr val="tx1"/>
                    </a:solidFill>
                  </a:rPr>
                  <a:t> </a:t>
                </a:r>
                <a:r>
                  <a:rPr lang="de-DE" dirty="0" err="1">
                    <a:solidFill>
                      <a:schemeClr val="tx1"/>
                    </a:solidFill>
                  </a:rPr>
                  <a:t>if</a:t>
                </a:r>
                <a:r>
                  <a:rPr lang="de-DE" dirty="0">
                    <a:solidFill>
                      <a:schemeClr val="tx1"/>
                    </a:solidFill>
                  </a:rPr>
                  <a:t> </a:t>
                </a:r>
                <a:r>
                  <a:rPr lang="de-DE" dirty="0" err="1">
                    <a:solidFill>
                      <a:schemeClr val="tx1"/>
                    </a:solidFill>
                  </a:rPr>
                  <a:t>we</a:t>
                </a:r>
                <a:r>
                  <a:rPr lang="de-DE" dirty="0">
                    <a:solidFill>
                      <a:schemeClr val="tx1"/>
                    </a:solidFill>
                  </a:rPr>
                  <a:t> </a:t>
                </a:r>
                <a:r>
                  <a:rPr lang="de-DE" dirty="0" err="1">
                    <a:solidFill>
                      <a:schemeClr val="tx1"/>
                    </a:solidFill>
                  </a:rPr>
                  <a:t>take</a:t>
                </a:r>
                <a:r>
                  <a:rPr lang="de-DE" dirty="0">
                    <a:solidFill>
                      <a:schemeClr val="tx1"/>
                    </a:solidFill>
                  </a:rPr>
                  <a:t> </a:t>
                </a:r>
                <a:r>
                  <a:rPr lang="de-DE" dirty="0" err="1">
                    <a:solidFill>
                      <a:schemeClr val="tx1"/>
                    </a:solidFill>
                  </a:rPr>
                  <a:t>the</a:t>
                </a:r>
                <a:r>
                  <a:rPr lang="de-DE" dirty="0">
                    <a:solidFill>
                      <a:schemeClr val="tx1"/>
                    </a:solidFill>
                  </a:rPr>
                  <a:t> </a:t>
                </a:r>
                <a:r>
                  <a:rPr lang="de-DE" dirty="0" err="1">
                    <a:solidFill>
                      <a:schemeClr val="tx1"/>
                    </a:solidFill>
                  </a:rPr>
                  <a:t>best</a:t>
                </a:r>
                <a:r>
                  <a:rPr lang="de-DE" dirty="0">
                    <a:solidFill>
                      <a:schemeClr val="tx1"/>
                    </a:solidFill>
                  </a:rPr>
                  <a:t> </a:t>
                </a:r>
                <a:r>
                  <a:rPr lang="de-DE" dirty="0" err="1">
                    <a:solidFill>
                      <a:schemeClr val="tx1"/>
                    </a:solidFill>
                  </a:rPr>
                  <a:t>action</a:t>
                </a:r>
                <a:r>
                  <a:rPr lang="de-DE" dirty="0">
                    <a:solidFill>
                      <a:schemeClr val="tx1"/>
                    </a:solidFill>
                  </a:rPr>
                  <a:t> in </a:t>
                </a:r>
                <a:r>
                  <a:rPr lang="de-DE" dirty="0" err="1">
                    <a:solidFill>
                      <a:schemeClr val="tx1"/>
                    </a:solidFill>
                  </a:rPr>
                  <a:t>the</a:t>
                </a:r>
                <a:r>
                  <a:rPr lang="de-DE" dirty="0">
                    <a:solidFill>
                      <a:schemeClr val="tx1"/>
                    </a:solidFill>
                  </a:rPr>
                  <a:t> </a:t>
                </a:r>
                <a:r>
                  <a:rPr lang="de-DE" dirty="0" err="1">
                    <a:solidFill>
                      <a:schemeClr val="tx1"/>
                    </a:solidFill>
                  </a:rPr>
                  <a:t>next</a:t>
                </a:r>
                <a:r>
                  <a:rPr lang="de-DE" dirty="0">
                    <a:solidFill>
                      <a:schemeClr val="tx1"/>
                    </a:solidFill>
                  </a:rPr>
                  <a:t> </a:t>
                </a:r>
                <a:r>
                  <a:rPr lang="de-DE" dirty="0" err="1">
                    <a:solidFill>
                      <a:schemeClr val="tx1"/>
                    </a:solidFill>
                  </a:rPr>
                  <a:t>state</a:t>
                </a:r>
                <a:endParaRPr lang="de-DE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Abgerundete rechteckige Legende 4">
                <a:extLst>
                  <a:ext uri="{FF2B5EF4-FFF2-40B4-BE49-F238E27FC236}">
                    <a16:creationId xmlns:a16="http://schemas.microsoft.com/office/drawing/2014/main" id="{F421DC4C-22D8-E14A-AC76-9B326C1759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9632" y="5157192"/>
                <a:ext cx="7631956" cy="1368152"/>
              </a:xfrm>
              <a:prstGeom prst="wedgeRoundRectCallout">
                <a:avLst>
                  <a:gd name="adj1" fmla="val -39763"/>
                  <a:gd name="adj2" fmla="val -111438"/>
                  <a:gd name="adj3" fmla="val 16667"/>
                </a:avLst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4183216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6B9EF15-8890-2B46-82B1-846C90ADE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Recent</a:t>
            </a:r>
            <a:r>
              <a:rPr lang="de-DE" dirty="0"/>
              <a:t> </a:t>
            </a:r>
            <a:r>
              <a:rPr lang="de-DE" dirty="0" err="1"/>
              <a:t>Examples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 in Reinforcement Learning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BF080EC-F397-6842-9D59-49A90C477F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October</a:t>
            </a:r>
            <a:r>
              <a:rPr lang="de-DE" dirty="0"/>
              <a:t> 2015, </a:t>
            </a:r>
            <a:r>
              <a:rPr lang="de-DE" dirty="0" err="1"/>
              <a:t>AlphaGo</a:t>
            </a:r>
            <a:r>
              <a:rPr lang="de-DE" dirty="0"/>
              <a:t> </a:t>
            </a:r>
            <a:r>
              <a:rPr lang="de-DE" dirty="0" err="1"/>
              <a:t>defeated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 European Go champion Fan Hui.</a:t>
            </a:r>
          </a:p>
          <a:p>
            <a:r>
              <a:rPr lang="de-DE" dirty="0"/>
              <a:t>Large </a:t>
            </a:r>
            <a:r>
              <a:rPr lang="de-DE" dirty="0" err="1"/>
              <a:t>databse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moves</a:t>
            </a:r>
            <a:r>
              <a:rPr lang="de-DE" dirty="0"/>
              <a:t> + </a:t>
            </a:r>
            <a:r>
              <a:rPr lang="de-DE" dirty="0" err="1"/>
              <a:t>reinforcement</a:t>
            </a:r>
            <a:r>
              <a:rPr lang="de-DE" dirty="0"/>
              <a:t> </a:t>
            </a:r>
            <a:r>
              <a:rPr lang="de-DE" dirty="0" err="1"/>
              <a:t>learning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playing</a:t>
            </a:r>
            <a:r>
              <a:rPr lang="de-DE" dirty="0"/>
              <a:t> </a:t>
            </a:r>
            <a:r>
              <a:rPr lang="de-DE" dirty="0" err="1"/>
              <a:t>against</a:t>
            </a:r>
            <a:r>
              <a:rPr lang="de-DE" dirty="0"/>
              <a:t> </a:t>
            </a:r>
            <a:r>
              <a:rPr lang="de-DE"/>
              <a:t>another</a:t>
            </a:r>
            <a:r>
              <a:rPr lang="de-DE" dirty="0"/>
              <a:t> </a:t>
            </a:r>
            <a:r>
              <a:rPr lang="de-DE" dirty="0" err="1"/>
              <a:t>version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itself</a:t>
            </a:r>
            <a:r>
              <a:rPr lang="de-DE" dirty="0"/>
              <a:t>.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E3500F9-190B-C541-83EF-E77BD345D3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2877283"/>
            <a:ext cx="4495800" cy="3357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87475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84C745-5A64-C842-A6AF-B31DDC4E8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AlphaZero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34DFF62-40A5-2B4F-962B-BFC0199BFE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42206" y="1631156"/>
            <a:ext cx="6706394" cy="41467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174570E-45F9-5D49-8256-BEFB36F9E45C}"/>
              </a:ext>
            </a:extLst>
          </p:cNvPr>
          <p:cNvSpPr/>
          <p:nvPr/>
        </p:nvSpPr>
        <p:spPr>
          <a:xfrm>
            <a:off x="732229" y="5928059"/>
            <a:ext cx="8305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DE" sz="1400" dirty="0">
                <a:hlinkClick r:id="rId4"/>
              </a:rPr>
              <a:t>https://deepmind.com/blog/article/alphazero-shedding-new-light-grand-games-chess-shogi-and-go</a:t>
            </a:r>
            <a:endParaRPr lang="en-DE" sz="1400" dirty="0"/>
          </a:p>
        </p:txBody>
      </p:sp>
    </p:spTree>
    <p:extLst>
      <p:ext uri="{BB962C8B-B14F-4D97-AF65-F5344CB8AC3E}">
        <p14:creationId xmlns:p14="http://schemas.microsoft.com/office/powerpoint/2010/main" val="6784895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</a:t>
            </a:r>
          </a:p>
        </p:txBody>
      </p:sp>
      <p:sp>
        <p:nvSpPr>
          <p:cNvPr id="101379" name="AutoShape 3"/>
          <p:cNvSpPr>
            <a:spLocks noChangeArrowheads="1"/>
          </p:cNvSpPr>
          <p:nvPr/>
        </p:nvSpPr>
        <p:spPr bwMode="auto">
          <a:xfrm>
            <a:off x="7734300" y="5122863"/>
            <a:ext cx="179388" cy="196850"/>
          </a:xfrm>
          <a:prstGeom prst="smileyFace">
            <a:avLst>
              <a:gd name="adj" fmla="val 4653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01380" name="AutoShape 4"/>
          <p:cNvSpPr>
            <a:spLocks noChangeArrowheads="1"/>
          </p:cNvSpPr>
          <p:nvPr/>
        </p:nvSpPr>
        <p:spPr bwMode="auto">
          <a:xfrm>
            <a:off x="7756525" y="5827713"/>
            <a:ext cx="179388" cy="196850"/>
          </a:xfrm>
          <a:prstGeom prst="smileyFace">
            <a:avLst>
              <a:gd name="adj" fmla="val 4653"/>
            </a:avLst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01381" name="Text Box 5"/>
          <p:cNvSpPr txBox="1">
            <a:spLocks noChangeArrowheads="1"/>
          </p:cNvSpPr>
          <p:nvPr/>
        </p:nvSpPr>
        <p:spPr bwMode="auto">
          <a:xfrm>
            <a:off x="8066088" y="5000625"/>
            <a:ext cx="107791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sz="2400">
                <a:latin typeface="Times New Roman" pitchFamily="18" charset="0"/>
              </a:rPr>
              <a:t>Class1</a:t>
            </a:r>
          </a:p>
        </p:txBody>
      </p:sp>
      <p:sp>
        <p:nvSpPr>
          <p:cNvPr id="101382" name="Text Box 6"/>
          <p:cNvSpPr txBox="1">
            <a:spLocks noChangeArrowheads="1"/>
          </p:cNvSpPr>
          <p:nvPr/>
        </p:nvSpPr>
        <p:spPr bwMode="auto">
          <a:xfrm>
            <a:off x="8066088" y="5692775"/>
            <a:ext cx="107791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sz="2400">
                <a:latin typeface="Times New Roman" pitchFamily="18" charset="0"/>
              </a:rPr>
              <a:t>Class2</a:t>
            </a:r>
          </a:p>
        </p:txBody>
      </p:sp>
      <p:sp>
        <p:nvSpPr>
          <p:cNvPr id="101383" name="AutoShape 7"/>
          <p:cNvSpPr>
            <a:spLocks noChangeArrowheads="1"/>
          </p:cNvSpPr>
          <p:nvPr/>
        </p:nvSpPr>
        <p:spPr bwMode="auto">
          <a:xfrm>
            <a:off x="1519238" y="2938463"/>
            <a:ext cx="179387" cy="196850"/>
          </a:xfrm>
          <a:prstGeom prst="smileyFace">
            <a:avLst>
              <a:gd name="adj" fmla="val 4653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01384" name="AutoShape 8"/>
          <p:cNvSpPr>
            <a:spLocks noChangeArrowheads="1"/>
          </p:cNvSpPr>
          <p:nvPr/>
        </p:nvSpPr>
        <p:spPr bwMode="auto">
          <a:xfrm>
            <a:off x="2030413" y="2878138"/>
            <a:ext cx="179387" cy="196850"/>
          </a:xfrm>
          <a:prstGeom prst="smileyFace">
            <a:avLst>
              <a:gd name="adj" fmla="val 4653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01385" name="AutoShape 9"/>
          <p:cNvSpPr>
            <a:spLocks noChangeArrowheads="1"/>
          </p:cNvSpPr>
          <p:nvPr/>
        </p:nvSpPr>
        <p:spPr bwMode="auto">
          <a:xfrm>
            <a:off x="2347913" y="2638425"/>
            <a:ext cx="179387" cy="196850"/>
          </a:xfrm>
          <a:prstGeom prst="smileyFace">
            <a:avLst>
              <a:gd name="adj" fmla="val 4653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01386" name="AutoShape 10"/>
          <p:cNvSpPr>
            <a:spLocks noChangeArrowheads="1"/>
          </p:cNvSpPr>
          <p:nvPr/>
        </p:nvSpPr>
        <p:spPr bwMode="auto">
          <a:xfrm>
            <a:off x="1323975" y="4246563"/>
            <a:ext cx="179388" cy="196850"/>
          </a:xfrm>
          <a:prstGeom prst="smileyFace">
            <a:avLst>
              <a:gd name="adj" fmla="val 4653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01387" name="AutoShape 11"/>
          <p:cNvSpPr>
            <a:spLocks noChangeArrowheads="1"/>
          </p:cNvSpPr>
          <p:nvPr/>
        </p:nvSpPr>
        <p:spPr bwMode="auto">
          <a:xfrm>
            <a:off x="1279525" y="3630613"/>
            <a:ext cx="179388" cy="196850"/>
          </a:xfrm>
          <a:prstGeom prst="smileyFace">
            <a:avLst>
              <a:gd name="adj" fmla="val 4653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01388" name="AutoShape 12"/>
          <p:cNvSpPr>
            <a:spLocks noChangeArrowheads="1"/>
          </p:cNvSpPr>
          <p:nvPr/>
        </p:nvSpPr>
        <p:spPr bwMode="auto">
          <a:xfrm>
            <a:off x="2652713" y="3122613"/>
            <a:ext cx="179387" cy="196850"/>
          </a:xfrm>
          <a:prstGeom prst="smileyFace">
            <a:avLst>
              <a:gd name="adj" fmla="val 4653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01389" name="AutoShape 13"/>
          <p:cNvSpPr>
            <a:spLocks noChangeArrowheads="1"/>
          </p:cNvSpPr>
          <p:nvPr/>
        </p:nvSpPr>
        <p:spPr bwMode="auto">
          <a:xfrm>
            <a:off x="1774825" y="4224338"/>
            <a:ext cx="179388" cy="196850"/>
          </a:xfrm>
          <a:prstGeom prst="smileyFace">
            <a:avLst>
              <a:gd name="adj" fmla="val 4653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01390" name="AutoShape 14"/>
          <p:cNvSpPr>
            <a:spLocks noChangeArrowheads="1"/>
          </p:cNvSpPr>
          <p:nvPr/>
        </p:nvSpPr>
        <p:spPr bwMode="auto">
          <a:xfrm>
            <a:off x="785813" y="4064000"/>
            <a:ext cx="179387" cy="196850"/>
          </a:xfrm>
          <a:prstGeom prst="smileyFace">
            <a:avLst>
              <a:gd name="adj" fmla="val 4653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01391" name="AutoShape 15"/>
          <p:cNvSpPr>
            <a:spLocks noChangeArrowheads="1"/>
          </p:cNvSpPr>
          <p:nvPr/>
        </p:nvSpPr>
        <p:spPr bwMode="auto">
          <a:xfrm>
            <a:off x="1003300" y="3136900"/>
            <a:ext cx="179388" cy="196850"/>
          </a:xfrm>
          <a:prstGeom prst="smileyFace">
            <a:avLst>
              <a:gd name="adj" fmla="val 4653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01392" name="AutoShape 16"/>
          <p:cNvSpPr>
            <a:spLocks noChangeArrowheads="1"/>
          </p:cNvSpPr>
          <p:nvPr/>
        </p:nvSpPr>
        <p:spPr bwMode="auto">
          <a:xfrm>
            <a:off x="2025650" y="3624263"/>
            <a:ext cx="179388" cy="196850"/>
          </a:xfrm>
          <a:prstGeom prst="smileyFace">
            <a:avLst>
              <a:gd name="adj" fmla="val 4653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01393" name="AutoShape 17"/>
          <p:cNvSpPr>
            <a:spLocks noChangeArrowheads="1"/>
          </p:cNvSpPr>
          <p:nvPr/>
        </p:nvSpPr>
        <p:spPr bwMode="auto">
          <a:xfrm>
            <a:off x="2489200" y="3613150"/>
            <a:ext cx="179388" cy="196850"/>
          </a:xfrm>
          <a:prstGeom prst="smileyFace">
            <a:avLst>
              <a:gd name="adj" fmla="val 4653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01394" name="AutoShape 18"/>
          <p:cNvSpPr>
            <a:spLocks noChangeArrowheads="1"/>
          </p:cNvSpPr>
          <p:nvPr/>
        </p:nvSpPr>
        <p:spPr bwMode="auto">
          <a:xfrm>
            <a:off x="2119313" y="4303713"/>
            <a:ext cx="179387" cy="196850"/>
          </a:xfrm>
          <a:prstGeom prst="smileyFace">
            <a:avLst>
              <a:gd name="adj" fmla="val 4653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01395" name="AutoShape 19"/>
          <p:cNvSpPr>
            <a:spLocks noChangeArrowheads="1"/>
          </p:cNvSpPr>
          <p:nvPr/>
        </p:nvSpPr>
        <p:spPr bwMode="auto">
          <a:xfrm>
            <a:off x="2500313" y="4016375"/>
            <a:ext cx="179387" cy="196850"/>
          </a:xfrm>
          <a:prstGeom prst="smileyFace">
            <a:avLst>
              <a:gd name="adj" fmla="val 4653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01396" name="AutoShape 20"/>
          <p:cNvSpPr>
            <a:spLocks noChangeArrowheads="1"/>
          </p:cNvSpPr>
          <p:nvPr/>
        </p:nvSpPr>
        <p:spPr bwMode="auto">
          <a:xfrm>
            <a:off x="3582988" y="3221038"/>
            <a:ext cx="179387" cy="196850"/>
          </a:xfrm>
          <a:prstGeom prst="smileyFace">
            <a:avLst>
              <a:gd name="adj" fmla="val 4653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01397" name="AutoShape 21"/>
          <p:cNvSpPr>
            <a:spLocks noChangeArrowheads="1"/>
          </p:cNvSpPr>
          <p:nvPr/>
        </p:nvSpPr>
        <p:spPr bwMode="auto">
          <a:xfrm>
            <a:off x="2674938" y="4646613"/>
            <a:ext cx="179387" cy="196850"/>
          </a:xfrm>
          <a:prstGeom prst="smileyFace">
            <a:avLst>
              <a:gd name="adj" fmla="val 4653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01398" name="AutoShape 22"/>
          <p:cNvSpPr>
            <a:spLocks noChangeArrowheads="1"/>
          </p:cNvSpPr>
          <p:nvPr/>
        </p:nvSpPr>
        <p:spPr bwMode="auto">
          <a:xfrm>
            <a:off x="1978025" y="4652963"/>
            <a:ext cx="179388" cy="196850"/>
          </a:xfrm>
          <a:prstGeom prst="smileyFace">
            <a:avLst>
              <a:gd name="adj" fmla="val 4653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01399" name="AutoShape 23"/>
          <p:cNvSpPr>
            <a:spLocks noChangeArrowheads="1"/>
          </p:cNvSpPr>
          <p:nvPr/>
        </p:nvSpPr>
        <p:spPr bwMode="auto">
          <a:xfrm>
            <a:off x="3765550" y="3875088"/>
            <a:ext cx="179388" cy="196850"/>
          </a:xfrm>
          <a:prstGeom prst="smileyFace">
            <a:avLst>
              <a:gd name="adj" fmla="val 4653"/>
            </a:avLst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01400" name="AutoShape 24"/>
          <p:cNvSpPr>
            <a:spLocks noChangeArrowheads="1"/>
          </p:cNvSpPr>
          <p:nvPr/>
        </p:nvSpPr>
        <p:spPr bwMode="auto">
          <a:xfrm>
            <a:off x="3879850" y="2116138"/>
            <a:ext cx="179388" cy="196850"/>
          </a:xfrm>
          <a:prstGeom prst="smileyFace">
            <a:avLst>
              <a:gd name="adj" fmla="val 4653"/>
            </a:avLst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01401" name="AutoShape 25"/>
          <p:cNvSpPr>
            <a:spLocks noChangeArrowheads="1"/>
          </p:cNvSpPr>
          <p:nvPr/>
        </p:nvSpPr>
        <p:spPr bwMode="auto">
          <a:xfrm>
            <a:off x="2335213" y="3182938"/>
            <a:ext cx="179387" cy="196850"/>
          </a:xfrm>
          <a:prstGeom prst="smileyFace">
            <a:avLst>
              <a:gd name="adj" fmla="val 4653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01402" name="AutoShape 26"/>
          <p:cNvSpPr>
            <a:spLocks noChangeArrowheads="1"/>
          </p:cNvSpPr>
          <p:nvPr/>
        </p:nvSpPr>
        <p:spPr bwMode="auto">
          <a:xfrm>
            <a:off x="315913" y="5867400"/>
            <a:ext cx="179387" cy="196850"/>
          </a:xfrm>
          <a:prstGeom prst="smileyFace">
            <a:avLst>
              <a:gd name="adj" fmla="val 4653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01403" name="AutoShape 27"/>
          <p:cNvSpPr>
            <a:spLocks noChangeArrowheads="1"/>
          </p:cNvSpPr>
          <p:nvPr/>
        </p:nvSpPr>
        <p:spPr bwMode="auto">
          <a:xfrm>
            <a:off x="4300538" y="2486025"/>
            <a:ext cx="179387" cy="196850"/>
          </a:xfrm>
          <a:prstGeom prst="smileyFace">
            <a:avLst>
              <a:gd name="adj" fmla="val 4653"/>
            </a:avLst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01404" name="AutoShape 28"/>
          <p:cNvSpPr>
            <a:spLocks noChangeArrowheads="1"/>
          </p:cNvSpPr>
          <p:nvPr/>
        </p:nvSpPr>
        <p:spPr bwMode="auto">
          <a:xfrm>
            <a:off x="4354513" y="2017713"/>
            <a:ext cx="179387" cy="196850"/>
          </a:xfrm>
          <a:prstGeom prst="smileyFace">
            <a:avLst>
              <a:gd name="adj" fmla="val 4653"/>
            </a:avLst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01405" name="AutoShape 29"/>
          <p:cNvSpPr>
            <a:spLocks noChangeArrowheads="1"/>
          </p:cNvSpPr>
          <p:nvPr/>
        </p:nvSpPr>
        <p:spPr bwMode="auto">
          <a:xfrm>
            <a:off x="4819650" y="2089150"/>
            <a:ext cx="179388" cy="196850"/>
          </a:xfrm>
          <a:prstGeom prst="smileyFace">
            <a:avLst>
              <a:gd name="adj" fmla="val 4653"/>
            </a:avLst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01406" name="AutoShape 30"/>
          <p:cNvSpPr>
            <a:spLocks noChangeArrowheads="1"/>
          </p:cNvSpPr>
          <p:nvPr/>
        </p:nvSpPr>
        <p:spPr bwMode="auto">
          <a:xfrm>
            <a:off x="4073525" y="3532188"/>
            <a:ext cx="179388" cy="196850"/>
          </a:xfrm>
          <a:prstGeom prst="smileyFace">
            <a:avLst>
              <a:gd name="adj" fmla="val 4653"/>
            </a:avLst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01407" name="AutoShape 31"/>
          <p:cNvSpPr>
            <a:spLocks noChangeArrowheads="1"/>
          </p:cNvSpPr>
          <p:nvPr/>
        </p:nvSpPr>
        <p:spPr bwMode="auto">
          <a:xfrm>
            <a:off x="4044950" y="2884488"/>
            <a:ext cx="179388" cy="196850"/>
          </a:xfrm>
          <a:prstGeom prst="smileyFace">
            <a:avLst>
              <a:gd name="adj" fmla="val 4653"/>
            </a:avLst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01408" name="AutoShape 32"/>
          <p:cNvSpPr>
            <a:spLocks noChangeArrowheads="1"/>
          </p:cNvSpPr>
          <p:nvPr/>
        </p:nvSpPr>
        <p:spPr bwMode="auto">
          <a:xfrm>
            <a:off x="6430963" y="2393950"/>
            <a:ext cx="179387" cy="196850"/>
          </a:xfrm>
          <a:prstGeom prst="smileyFace">
            <a:avLst>
              <a:gd name="adj" fmla="val 4653"/>
            </a:avLst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01409" name="AutoShape 33"/>
          <p:cNvSpPr>
            <a:spLocks noChangeArrowheads="1"/>
          </p:cNvSpPr>
          <p:nvPr/>
        </p:nvSpPr>
        <p:spPr bwMode="auto">
          <a:xfrm>
            <a:off x="4540250" y="3478213"/>
            <a:ext cx="179388" cy="196850"/>
          </a:xfrm>
          <a:prstGeom prst="smileyFace">
            <a:avLst>
              <a:gd name="adj" fmla="val 4653"/>
            </a:avLst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01410" name="AutoShape 34"/>
          <p:cNvSpPr>
            <a:spLocks noChangeArrowheads="1"/>
          </p:cNvSpPr>
          <p:nvPr/>
        </p:nvSpPr>
        <p:spPr bwMode="auto">
          <a:xfrm>
            <a:off x="5135563" y="3367088"/>
            <a:ext cx="179387" cy="196850"/>
          </a:xfrm>
          <a:prstGeom prst="smileyFace">
            <a:avLst>
              <a:gd name="adj" fmla="val 4653"/>
            </a:avLst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01411" name="AutoShape 35"/>
          <p:cNvSpPr>
            <a:spLocks noChangeArrowheads="1"/>
          </p:cNvSpPr>
          <p:nvPr/>
        </p:nvSpPr>
        <p:spPr bwMode="auto">
          <a:xfrm>
            <a:off x="6594475" y="1790700"/>
            <a:ext cx="179388" cy="196850"/>
          </a:xfrm>
          <a:prstGeom prst="smileyFace">
            <a:avLst>
              <a:gd name="adj" fmla="val 4653"/>
            </a:avLst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01412" name="AutoShape 36"/>
          <p:cNvSpPr>
            <a:spLocks noChangeArrowheads="1"/>
          </p:cNvSpPr>
          <p:nvPr/>
        </p:nvSpPr>
        <p:spPr bwMode="auto">
          <a:xfrm>
            <a:off x="4643438" y="2944813"/>
            <a:ext cx="179387" cy="196850"/>
          </a:xfrm>
          <a:prstGeom prst="smileyFace">
            <a:avLst>
              <a:gd name="adj" fmla="val 4653"/>
            </a:avLst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01413" name="AutoShape 37"/>
          <p:cNvSpPr>
            <a:spLocks noChangeArrowheads="1"/>
          </p:cNvSpPr>
          <p:nvPr/>
        </p:nvSpPr>
        <p:spPr bwMode="auto">
          <a:xfrm>
            <a:off x="5254625" y="2867025"/>
            <a:ext cx="179388" cy="196850"/>
          </a:xfrm>
          <a:prstGeom prst="smileyFace">
            <a:avLst>
              <a:gd name="adj" fmla="val 4653"/>
            </a:avLst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01414" name="AutoShape 38"/>
          <p:cNvSpPr>
            <a:spLocks noChangeArrowheads="1"/>
          </p:cNvSpPr>
          <p:nvPr/>
        </p:nvSpPr>
        <p:spPr bwMode="auto">
          <a:xfrm>
            <a:off x="4427538" y="3949700"/>
            <a:ext cx="179387" cy="196850"/>
          </a:xfrm>
          <a:prstGeom prst="smileyFace">
            <a:avLst>
              <a:gd name="adj" fmla="val 4653"/>
            </a:avLst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01415" name="AutoShape 39"/>
          <p:cNvSpPr>
            <a:spLocks noChangeArrowheads="1"/>
          </p:cNvSpPr>
          <p:nvPr/>
        </p:nvSpPr>
        <p:spPr bwMode="auto">
          <a:xfrm>
            <a:off x="4905375" y="3808413"/>
            <a:ext cx="179388" cy="196850"/>
          </a:xfrm>
          <a:prstGeom prst="smileyFace">
            <a:avLst>
              <a:gd name="adj" fmla="val 4653"/>
            </a:avLst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01416" name="AutoShape 40"/>
          <p:cNvSpPr>
            <a:spLocks noChangeArrowheads="1"/>
          </p:cNvSpPr>
          <p:nvPr/>
        </p:nvSpPr>
        <p:spPr bwMode="auto">
          <a:xfrm>
            <a:off x="7034213" y="3144838"/>
            <a:ext cx="179387" cy="196850"/>
          </a:xfrm>
          <a:prstGeom prst="smileyFace">
            <a:avLst>
              <a:gd name="adj" fmla="val 4653"/>
            </a:avLst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01417" name="AutoShape 41"/>
          <p:cNvSpPr>
            <a:spLocks noChangeArrowheads="1"/>
          </p:cNvSpPr>
          <p:nvPr/>
        </p:nvSpPr>
        <p:spPr bwMode="auto">
          <a:xfrm>
            <a:off x="6305550" y="4048125"/>
            <a:ext cx="179388" cy="196850"/>
          </a:xfrm>
          <a:prstGeom prst="smileyFace">
            <a:avLst>
              <a:gd name="adj" fmla="val 4653"/>
            </a:avLst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01418" name="AutoShape 42"/>
          <p:cNvSpPr>
            <a:spLocks noChangeArrowheads="1"/>
          </p:cNvSpPr>
          <p:nvPr/>
        </p:nvSpPr>
        <p:spPr bwMode="auto">
          <a:xfrm>
            <a:off x="7027863" y="2600325"/>
            <a:ext cx="179387" cy="196850"/>
          </a:xfrm>
          <a:prstGeom prst="smileyFace">
            <a:avLst>
              <a:gd name="adj" fmla="val 4653"/>
            </a:avLst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01419" name="AutoShape 43"/>
          <p:cNvSpPr>
            <a:spLocks noChangeArrowheads="1"/>
          </p:cNvSpPr>
          <p:nvPr/>
        </p:nvSpPr>
        <p:spPr bwMode="auto">
          <a:xfrm>
            <a:off x="6318250" y="3357563"/>
            <a:ext cx="179388" cy="196850"/>
          </a:xfrm>
          <a:prstGeom prst="smileyFace">
            <a:avLst>
              <a:gd name="adj" fmla="val 4653"/>
            </a:avLst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01420" name="AutoShape 44"/>
          <p:cNvSpPr>
            <a:spLocks noChangeArrowheads="1"/>
          </p:cNvSpPr>
          <p:nvPr/>
        </p:nvSpPr>
        <p:spPr bwMode="auto">
          <a:xfrm>
            <a:off x="7202488" y="2122488"/>
            <a:ext cx="179387" cy="196850"/>
          </a:xfrm>
          <a:prstGeom prst="smileyFace">
            <a:avLst>
              <a:gd name="adj" fmla="val 4653"/>
            </a:avLst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01421" name="AutoShape 45"/>
          <p:cNvSpPr>
            <a:spLocks noChangeArrowheads="1"/>
          </p:cNvSpPr>
          <p:nvPr/>
        </p:nvSpPr>
        <p:spPr bwMode="auto">
          <a:xfrm>
            <a:off x="5100638" y="2436813"/>
            <a:ext cx="179387" cy="196850"/>
          </a:xfrm>
          <a:prstGeom prst="smileyFace">
            <a:avLst>
              <a:gd name="adj" fmla="val 4653"/>
            </a:avLst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01422" name="AutoShape 46"/>
          <p:cNvSpPr>
            <a:spLocks noChangeArrowheads="1"/>
          </p:cNvSpPr>
          <p:nvPr/>
        </p:nvSpPr>
        <p:spPr bwMode="auto">
          <a:xfrm>
            <a:off x="4143375" y="4352925"/>
            <a:ext cx="179388" cy="196850"/>
          </a:xfrm>
          <a:prstGeom prst="smileyFace">
            <a:avLst>
              <a:gd name="adj" fmla="val 4653"/>
            </a:avLst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01423" name="Line 47"/>
          <p:cNvSpPr>
            <a:spLocks noChangeShapeType="1"/>
          </p:cNvSpPr>
          <p:nvPr/>
        </p:nvSpPr>
        <p:spPr bwMode="auto">
          <a:xfrm>
            <a:off x="2776538" y="1714500"/>
            <a:ext cx="1158875" cy="4343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49" name="Textfeld 48"/>
          <p:cNvSpPr txBox="1"/>
          <p:nvPr/>
        </p:nvSpPr>
        <p:spPr>
          <a:xfrm>
            <a:off x="7130193" y="6291590"/>
            <a:ext cx="186140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50" b="1" dirty="0">
                <a:solidFill>
                  <a:schemeClr val="bg1">
                    <a:lumMod val="65000"/>
                  </a:schemeClr>
                </a:solidFill>
              </a:rPr>
              <a:t>Slides by Barbara Rosario</a:t>
            </a:r>
          </a:p>
        </p:txBody>
      </p:sp>
    </p:spTree>
    <p:extLst>
      <p:ext uri="{BB962C8B-B14F-4D97-AF65-F5344CB8AC3E}">
        <p14:creationId xmlns:p14="http://schemas.microsoft.com/office/powerpoint/2010/main" val="101154262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72C2713-B8E8-E14D-8E3D-136473099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Recent</a:t>
            </a:r>
            <a:r>
              <a:rPr lang="de-DE" dirty="0"/>
              <a:t> </a:t>
            </a:r>
            <a:r>
              <a:rPr lang="de-DE" dirty="0" err="1"/>
              <a:t>Examples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 in Reinforcement Learning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B70600B-CA80-D444-9EC3-500B567824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dirty="0" err="1"/>
              <a:t>Robotics</a:t>
            </a:r>
            <a:r>
              <a:rPr lang="de-DE" b="1" dirty="0"/>
              <a:t>: </a:t>
            </a:r>
            <a:r>
              <a:rPr lang="de-DE" dirty="0" err="1"/>
              <a:t>robots</a:t>
            </a:r>
            <a:r>
              <a:rPr lang="de-DE" dirty="0"/>
              <a:t> </a:t>
            </a:r>
            <a:r>
              <a:rPr lang="de-DE" dirty="0" err="1"/>
              <a:t>learn</a:t>
            </a:r>
            <a:r>
              <a:rPr lang="de-DE" dirty="0"/>
              <a:t> </a:t>
            </a:r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walk</a:t>
            </a:r>
            <a:endParaRPr lang="de-DE" b="1" dirty="0"/>
          </a:p>
          <a:p>
            <a:r>
              <a:rPr lang="de-DE" b="1" dirty="0" err="1"/>
              <a:t>Health</a:t>
            </a:r>
            <a:r>
              <a:rPr lang="de-DE" b="1" dirty="0"/>
              <a:t> Care: </a:t>
            </a:r>
            <a:r>
              <a:rPr lang="de-DE" dirty="0"/>
              <a:t>Find optimal </a:t>
            </a:r>
            <a:r>
              <a:rPr lang="de-DE" dirty="0" err="1"/>
              <a:t>treatment</a:t>
            </a:r>
            <a:r>
              <a:rPr lang="de-DE" dirty="0"/>
              <a:t> </a:t>
            </a:r>
            <a:r>
              <a:rPr lang="de-DE" dirty="0" err="1"/>
              <a:t>policies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patients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chronic</a:t>
            </a:r>
            <a:r>
              <a:rPr lang="de-DE" dirty="0"/>
              <a:t> </a:t>
            </a:r>
            <a:r>
              <a:rPr lang="de-DE" dirty="0" err="1"/>
              <a:t>diseases</a:t>
            </a:r>
            <a:r>
              <a:rPr lang="de-DE" dirty="0"/>
              <a:t>:</a:t>
            </a:r>
          </a:p>
          <a:p>
            <a:r>
              <a:rPr lang="de-DE" b="1" dirty="0" err="1"/>
              <a:t>Dialogue</a:t>
            </a:r>
            <a:r>
              <a:rPr lang="de-DE" b="1" dirty="0"/>
              <a:t> </a:t>
            </a:r>
            <a:r>
              <a:rPr lang="de-DE" b="1" dirty="0" err="1"/>
              <a:t>systems</a:t>
            </a:r>
            <a:r>
              <a:rPr lang="de-DE" dirty="0"/>
              <a:t>: Find a </a:t>
            </a:r>
            <a:r>
              <a:rPr lang="de-DE" dirty="0" err="1"/>
              <a:t>good</a:t>
            </a:r>
            <a:r>
              <a:rPr lang="de-DE" dirty="0"/>
              <a:t> </a:t>
            </a:r>
            <a:r>
              <a:rPr lang="de-DE" dirty="0" err="1"/>
              <a:t>dialogue</a:t>
            </a:r>
            <a:r>
              <a:rPr lang="de-DE" dirty="0"/>
              <a:t> </a:t>
            </a:r>
            <a:r>
              <a:rPr lang="de-DE" dirty="0" err="1"/>
              <a:t>policy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a </a:t>
            </a:r>
            <a:r>
              <a:rPr lang="de-DE" dirty="0" err="1"/>
              <a:t>chatbot</a:t>
            </a:r>
            <a:r>
              <a:rPr lang="de-DE" dirty="0"/>
              <a:t>.</a:t>
            </a:r>
          </a:p>
          <a:p>
            <a:r>
              <a:rPr lang="de-DE" b="1" dirty="0"/>
              <a:t>Intelligent </a:t>
            </a:r>
            <a:r>
              <a:rPr lang="de-DE" b="1" dirty="0" err="1"/>
              <a:t>Tutoring</a:t>
            </a:r>
            <a:r>
              <a:rPr lang="de-DE" b="1" dirty="0"/>
              <a:t> </a:t>
            </a:r>
            <a:r>
              <a:rPr lang="de-DE" b="1" dirty="0" err="1"/>
              <a:t>systems</a:t>
            </a:r>
            <a:r>
              <a:rPr lang="de-DE" dirty="0"/>
              <a:t>: </a:t>
            </a:r>
            <a:r>
              <a:rPr lang="de-DE" dirty="0" err="1"/>
              <a:t>adapt</a:t>
            </a:r>
            <a:r>
              <a:rPr lang="de-DE" dirty="0"/>
              <a:t> </a:t>
            </a:r>
            <a:r>
              <a:rPr lang="de-DE" dirty="0" err="1"/>
              <a:t>teaching</a:t>
            </a:r>
            <a:r>
              <a:rPr lang="de-DE" dirty="0"/>
              <a:t> </a:t>
            </a:r>
            <a:r>
              <a:rPr lang="de-DE" dirty="0" err="1"/>
              <a:t>strategy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optimize</a:t>
            </a:r>
            <a:r>
              <a:rPr lang="de-DE" dirty="0"/>
              <a:t> </a:t>
            </a:r>
            <a:r>
              <a:rPr lang="de-DE" dirty="0" err="1"/>
              <a:t>learning</a:t>
            </a:r>
            <a:r>
              <a:rPr lang="de-DE" dirty="0"/>
              <a:t> </a:t>
            </a:r>
            <a:r>
              <a:rPr lang="de-DE" dirty="0" err="1"/>
              <a:t>gain</a:t>
            </a:r>
            <a:endParaRPr lang="de-DE" dirty="0"/>
          </a:p>
          <a:p>
            <a:r>
              <a:rPr lang="de-DE" b="1" dirty="0"/>
              <a:t>Job </a:t>
            </a:r>
            <a:r>
              <a:rPr lang="de-DE" b="1" dirty="0" err="1"/>
              <a:t>shop</a:t>
            </a:r>
            <a:r>
              <a:rPr lang="de-DE" b="1" dirty="0"/>
              <a:t> </a:t>
            </a:r>
            <a:r>
              <a:rPr lang="de-DE" b="1" dirty="0" err="1"/>
              <a:t>scheduling</a:t>
            </a:r>
            <a:r>
              <a:rPr lang="de-DE" b="1" dirty="0"/>
              <a:t>: </a:t>
            </a:r>
            <a:r>
              <a:rPr lang="de-DE" dirty="0" err="1"/>
              <a:t>assign</a:t>
            </a:r>
            <a:r>
              <a:rPr lang="de-DE" dirty="0"/>
              <a:t> </a:t>
            </a:r>
            <a:r>
              <a:rPr lang="de-DE" dirty="0" err="1"/>
              <a:t>tasks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machines</a:t>
            </a:r>
            <a:endParaRPr lang="de-DE" b="1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03452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9200" y="2743200"/>
            <a:ext cx="3948635" cy="36576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Take-home messages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592263"/>
            <a:ext cx="7292975" cy="478948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k-means clustering</a:t>
            </a:r>
          </a:p>
          <a:p>
            <a:r>
              <a:rPr lang="en-US" dirty="0"/>
              <a:t>Quick, intuitive, and often good results</a:t>
            </a:r>
          </a:p>
          <a:p>
            <a:r>
              <a:rPr lang="en-US" dirty="0"/>
              <a:t>How to set k?</a:t>
            </a:r>
          </a:p>
          <a:p>
            <a:r>
              <a:rPr lang="en-US" dirty="0"/>
              <a:t>Sensitive to outliers and noise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Graph clustering, e.g. Chinese Whispers</a:t>
            </a:r>
          </a:p>
          <a:p>
            <a:r>
              <a:rPr lang="en-US" dirty="0"/>
              <a:t>Efficient</a:t>
            </a:r>
          </a:p>
          <a:p>
            <a:r>
              <a:rPr lang="en-US" dirty="0"/>
              <a:t>Not deterministic</a:t>
            </a:r>
          </a:p>
          <a:p>
            <a:pPr marL="0" indent="0">
              <a:buNone/>
            </a:pPr>
            <a:endParaRPr lang="en-US" sz="1000" dirty="0"/>
          </a:p>
          <a:p>
            <a:pPr marL="0" indent="0">
              <a:buNone/>
            </a:pPr>
            <a:r>
              <a:rPr lang="en-US" dirty="0"/>
              <a:t>Reinforcement learning</a:t>
            </a:r>
          </a:p>
          <a:p>
            <a:r>
              <a:rPr lang="en-US" dirty="0"/>
              <a:t>Learning through interaction with </a:t>
            </a:r>
            <a:br>
              <a:rPr lang="en-US" dirty="0"/>
            </a:br>
            <a:r>
              <a:rPr lang="en-US" dirty="0"/>
              <a:t>the environment</a:t>
            </a:r>
          </a:p>
          <a:p>
            <a:r>
              <a:rPr lang="en-US" dirty="0"/>
              <a:t>For problems where it is hard to provide</a:t>
            </a:r>
            <a:br>
              <a:rPr lang="en-US" dirty="0"/>
            </a:br>
            <a:r>
              <a:rPr lang="en-US" dirty="0"/>
              <a:t>training instances with labels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97735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</a:t>
            </a:r>
          </a:p>
        </p:txBody>
      </p:sp>
      <p:sp>
        <p:nvSpPr>
          <p:cNvPr id="102403" name="AutoShape 3"/>
          <p:cNvSpPr>
            <a:spLocks noChangeArrowheads="1"/>
          </p:cNvSpPr>
          <p:nvPr/>
        </p:nvSpPr>
        <p:spPr bwMode="auto">
          <a:xfrm>
            <a:off x="7734300" y="5122863"/>
            <a:ext cx="179388" cy="196850"/>
          </a:xfrm>
          <a:prstGeom prst="smileyFace">
            <a:avLst>
              <a:gd name="adj" fmla="val 4653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02404" name="AutoShape 4"/>
          <p:cNvSpPr>
            <a:spLocks noChangeArrowheads="1"/>
          </p:cNvSpPr>
          <p:nvPr/>
        </p:nvSpPr>
        <p:spPr bwMode="auto">
          <a:xfrm>
            <a:off x="7756525" y="5827713"/>
            <a:ext cx="179388" cy="196850"/>
          </a:xfrm>
          <a:prstGeom prst="smileyFace">
            <a:avLst>
              <a:gd name="adj" fmla="val 4653"/>
            </a:avLst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02405" name="Text Box 5"/>
          <p:cNvSpPr txBox="1">
            <a:spLocks noChangeArrowheads="1"/>
          </p:cNvSpPr>
          <p:nvPr/>
        </p:nvSpPr>
        <p:spPr bwMode="auto">
          <a:xfrm>
            <a:off x="8066088" y="5000625"/>
            <a:ext cx="107791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sz="2400">
                <a:latin typeface="Times New Roman" pitchFamily="18" charset="0"/>
              </a:rPr>
              <a:t>Class1</a:t>
            </a:r>
          </a:p>
        </p:txBody>
      </p:sp>
      <p:sp>
        <p:nvSpPr>
          <p:cNvPr id="102406" name="Text Box 6"/>
          <p:cNvSpPr txBox="1">
            <a:spLocks noChangeArrowheads="1"/>
          </p:cNvSpPr>
          <p:nvPr/>
        </p:nvSpPr>
        <p:spPr bwMode="auto">
          <a:xfrm>
            <a:off x="8066088" y="5692775"/>
            <a:ext cx="107791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sz="2400">
                <a:latin typeface="Times New Roman" pitchFamily="18" charset="0"/>
              </a:rPr>
              <a:t>Class2</a:t>
            </a:r>
          </a:p>
        </p:txBody>
      </p:sp>
      <p:sp>
        <p:nvSpPr>
          <p:cNvPr id="102407" name="AutoShape 7"/>
          <p:cNvSpPr>
            <a:spLocks noChangeArrowheads="1"/>
          </p:cNvSpPr>
          <p:nvPr/>
        </p:nvSpPr>
        <p:spPr bwMode="auto">
          <a:xfrm>
            <a:off x="1519238" y="2938463"/>
            <a:ext cx="179387" cy="196850"/>
          </a:xfrm>
          <a:prstGeom prst="smileyFace">
            <a:avLst>
              <a:gd name="adj" fmla="val 4653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02408" name="AutoShape 8"/>
          <p:cNvSpPr>
            <a:spLocks noChangeArrowheads="1"/>
          </p:cNvSpPr>
          <p:nvPr/>
        </p:nvSpPr>
        <p:spPr bwMode="auto">
          <a:xfrm>
            <a:off x="2030413" y="2878138"/>
            <a:ext cx="179387" cy="196850"/>
          </a:xfrm>
          <a:prstGeom prst="smileyFace">
            <a:avLst>
              <a:gd name="adj" fmla="val 4653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02409" name="AutoShape 9"/>
          <p:cNvSpPr>
            <a:spLocks noChangeArrowheads="1"/>
          </p:cNvSpPr>
          <p:nvPr/>
        </p:nvSpPr>
        <p:spPr bwMode="auto">
          <a:xfrm>
            <a:off x="2347913" y="2638425"/>
            <a:ext cx="179387" cy="196850"/>
          </a:xfrm>
          <a:prstGeom prst="smileyFace">
            <a:avLst>
              <a:gd name="adj" fmla="val 4653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02410" name="AutoShape 10"/>
          <p:cNvSpPr>
            <a:spLocks noChangeArrowheads="1"/>
          </p:cNvSpPr>
          <p:nvPr/>
        </p:nvSpPr>
        <p:spPr bwMode="auto">
          <a:xfrm>
            <a:off x="1323975" y="4246563"/>
            <a:ext cx="179388" cy="196850"/>
          </a:xfrm>
          <a:prstGeom prst="smileyFace">
            <a:avLst>
              <a:gd name="adj" fmla="val 4653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02411" name="AutoShape 11"/>
          <p:cNvSpPr>
            <a:spLocks noChangeArrowheads="1"/>
          </p:cNvSpPr>
          <p:nvPr/>
        </p:nvSpPr>
        <p:spPr bwMode="auto">
          <a:xfrm>
            <a:off x="1279525" y="3630613"/>
            <a:ext cx="179388" cy="196850"/>
          </a:xfrm>
          <a:prstGeom prst="smileyFace">
            <a:avLst>
              <a:gd name="adj" fmla="val 4653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02412" name="AutoShape 12"/>
          <p:cNvSpPr>
            <a:spLocks noChangeArrowheads="1"/>
          </p:cNvSpPr>
          <p:nvPr/>
        </p:nvSpPr>
        <p:spPr bwMode="auto">
          <a:xfrm>
            <a:off x="2652713" y="3122613"/>
            <a:ext cx="179387" cy="196850"/>
          </a:xfrm>
          <a:prstGeom prst="smileyFace">
            <a:avLst>
              <a:gd name="adj" fmla="val 4653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02413" name="AutoShape 13"/>
          <p:cNvSpPr>
            <a:spLocks noChangeArrowheads="1"/>
          </p:cNvSpPr>
          <p:nvPr/>
        </p:nvSpPr>
        <p:spPr bwMode="auto">
          <a:xfrm>
            <a:off x="1774825" y="4224338"/>
            <a:ext cx="179388" cy="196850"/>
          </a:xfrm>
          <a:prstGeom prst="smileyFace">
            <a:avLst>
              <a:gd name="adj" fmla="val 4653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02414" name="AutoShape 14"/>
          <p:cNvSpPr>
            <a:spLocks noChangeArrowheads="1"/>
          </p:cNvSpPr>
          <p:nvPr/>
        </p:nvSpPr>
        <p:spPr bwMode="auto">
          <a:xfrm>
            <a:off x="785813" y="4064000"/>
            <a:ext cx="179387" cy="196850"/>
          </a:xfrm>
          <a:prstGeom prst="smileyFace">
            <a:avLst>
              <a:gd name="adj" fmla="val 4653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02415" name="AutoShape 15"/>
          <p:cNvSpPr>
            <a:spLocks noChangeArrowheads="1"/>
          </p:cNvSpPr>
          <p:nvPr/>
        </p:nvSpPr>
        <p:spPr bwMode="auto">
          <a:xfrm>
            <a:off x="1003300" y="3136900"/>
            <a:ext cx="179388" cy="196850"/>
          </a:xfrm>
          <a:prstGeom prst="smileyFace">
            <a:avLst>
              <a:gd name="adj" fmla="val 4653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02416" name="AutoShape 16"/>
          <p:cNvSpPr>
            <a:spLocks noChangeArrowheads="1"/>
          </p:cNvSpPr>
          <p:nvPr/>
        </p:nvSpPr>
        <p:spPr bwMode="auto">
          <a:xfrm>
            <a:off x="2025650" y="3624263"/>
            <a:ext cx="179388" cy="196850"/>
          </a:xfrm>
          <a:prstGeom prst="smileyFace">
            <a:avLst>
              <a:gd name="adj" fmla="val 4653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02417" name="AutoShape 17"/>
          <p:cNvSpPr>
            <a:spLocks noChangeArrowheads="1"/>
          </p:cNvSpPr>
          <p:nvPr/>
        </p:nvSpPr>
        <p:spPr bwMode="auto">
          <a:xfrm>
            <a:off x="2489200" y="3613150"/>
            <a:ext cx="179388" cy="196850"/>
          </a:xfrm>
          <a:prstGeom prst="smileyFace">
            <a:avLst>
              <a:gd name="adj" fmla="val 4653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02418" name="AutoShape 18"/>
          <p:cNvSpPr>
            <a:spLocks noChangeArrowheads="1"/>
          </p:cNvSpPr>
          <p:nvPr/>
        </p:nvSpPr>
        <p:spPr bwMode="auto">
          <a:xfrm>
            <a:off x="2119313" y="4303713"/>
            <a:ext cx="179387" cy="196850"/>
          </a:xfrm>
          <a:prstGeom prst="smileyFace">
            <a:avLst>
              <a:gd name="adj" fmla="val 4653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02419" name="AutoShape 19"/>
          <p:cNvSpPr>
            <a:spLocks noChangeArrowheads="1"/>
          </p:cNvSpPr>
          <p:nvPr/>
        </p:nvSpPr>
        <p:spPr bwMode="auto">
          <a:xfrm>
            <a:off x="2500313" y="4016375"/>
            <a:ext cx="179387" cy="196850"/>
          </a:xfrm>
          <a:prstGeom prst="smileyFace">
            <a:avLst>
              <a:gd name="adj" fmla="val 4653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02420" name="AutoShape 20"/>
          <p:cNvSpPr>
            <a:spLocks noChangeArrowheads="1"/>
          </p:cNvSpPr>
          <p:nvPr/>
        </p:nvSpPr>
        <p:spPr bwMode="auto">
          <a:xfrm>
            <a:off x="3582988" y="3221038"/>
            <a:ext cx="179387" cy="196850"/>
          </a:xfrm>
          <a:prstGeom prst="smileyFace">
            <a:avLst>
              <a:gd name="adj" fmla="val 4653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02421" name="AutoShape 21"/>
          <p:cNvSpPr>
            <a:spLocks noChangeArrowheads="1"/>
          </p:cNvSpPr>
          <p:nvPr/>
        </p:nvSpPr>
        <p:spPr bwMode="auto">
          <a:xfrm>
            <a:off x="2674938" y="4646613"/>
            <a:ext cx="179387" cy="196850"/>
          </a:xfrm>
          <a:prstGeom prst="smileyFace">
            <a:avLst>
              <a:gd name="adj" fmla="val 4653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02422" name="AutoShape 22"/>
          <p:cNvSpPr>
            <a:spLocks noChangeArrowheads="1"/>
          </p:cNvSpPr>
          <p:nvPr/>
        </p:nvSpPr>
        <p:spPr bwMode="auto">
          <a:xfrm>
            <a:off x="1978025" y="4652963"/>
            <a:ext cx="179388" cy="196850"/>
          </a:xfrm>
          <a:prstGeom prst="smileyFace">
            <a:avLst>
              <a:gd name="adj" fmla="val 4653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02423" name="AutoShape 23"/>
          <p:cNvSpPr>
            <a:spLocks noChangeArrowheads="1"/>
          </p:cNvSpPr>
          <p:nvPr/>
        </p:nvSpPr>
        <p:spPr bwMode="auto">
          <a:xfrm>
            <a:off x="3765550" y="3875088"/>
            <a:ext cx="179388" cy="196850"/>
          </a:xfrm>
          <a:prstGeom prst="smileyFace">
            <a:avLst>
              <a:gd name="adj" fmla="val 4653"/>
            </a:avLst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02424" name="AutoShape 24"/>
          <p:cNvSpPr>
            <a:spLocks noChangeArrowheads="1"/>
          </p:cNvSpPr>
          <p:nvPr/>
        </p:nvSpPr>
        <p:spPr bwMode="auto">
          <a:xfrm>
            <a:off x="3879850" y="2116138"/>
            <a:ext cx="179388" cy="196850"/>
          </a:xfrm>
          <a:prstGeom prst="smileyFace">
            <a:avLst>
              <a:gd name="adj" fmla="val 4653"/>
            </a:avLst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02425" name="AutoShape 25"/>
          <p:cNvSpPr>
            <a:spLocks noChangeArrowheads="1"/>
          </p:cNvSpPr>
          <p:nvPr/>
        </p:nvSpPr>
        <p:spPr bwMode="auto">
          <a:xfrm>
            <a:off x="2335213" y="3182938"/>
            <a:ext cx="179387" cy="196850"/>
          </a:xfrm>
          <a:prstGeom prst="smileyFace">
            <a:avLst>
              <a:gd name="adj" fmla="val 4653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02426" name="AutoShape 26"/>
          <p:cNvSpPr>
            <a:spLocks noChangeArrowheads="1"/>
          </p:cNvSpPr>
          <p:nvPr/>
        </p:nvSpPr>
        <p:spPr bwMode="auto">
          <a:xfrm>
            <a:off x="315913" y="5867400"/>
            <a:ext cx="179387" cy="196850"/>
          </a:xfrm>
          <a:prstGeom prst="smileyFace">
            <a:avLst>
              <a:gd name="adj" fmla="val 4653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02427" name="AutoShape 27"/>
          <p:cNvSpPr>
            <a:spLocks noChangeArrowheads="1"/>
          </p:cNvSpPr>
          <p:nvPr/>
        </p:nvSpPr>
        <p:spPr bwMode="auto">
          <a:xfrm>
            <a:off x="4300538" y="2486025"/>
            <a:ext cx="179387" cy="196850"/>
          </a:xfrm>
          <a:prstGeom prst="smileyFace">
            <a:avLst>
              <a:gd name="adj" fmla="val 4653"/>
            </a:avLst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02428" name="AutoShape 28"/>
          <p:cNvSpPr>
            <a:spLocks noChangeArrowheads="1"/>
          </p:cNvSpPr>
          <p:nvPr/>
        </p:nvSpPr>
        <p:spPr bwMode="auto">
          <a:xfrm>
            <a:off x="4354513" y="2017713"/>
            <a:ext cx="179387" cy="196850"/>
          </a:xfrm>
          <a:prstGeom prst="smileyFace">
            <a:avLst>
              <a:gd name="adj" fmla="val 4653"/>
            </a:avLst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02429" name="AutoShape 29"/>
          <p:cNvSpPr>
            <a:spLocks noChangeArrowheads="1"/>
          </p:cNvSpPr>
          <p:nvPr/>
        </p:nvSpPr>
        <p:spPr bwMode="auto">
          <a:xfrm>
            <a:off x="4819650" y="2089150"/>
            <a:ext cx="179388" cy="196850"/>
          </a:xfrm>
          <a:prstGeom prst="smileyFace">
            <a:avLst>
              <a:gd name="adj" fmla="val 4653"/>
            </a:avLst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02430" name="AutoShape 30"/>
          <p:cNvSpPr>
            <a:spLocks noChangeArrowheads="1"/>
          </p:cNvSpPr>
          <p:nvPr/>
        </p:nvSpPr>
        <p:spPr bwMode="auto">
          <a:xfrm>
            <a:off x="4073525" y="3532188"/>
            <a:ext cx="179388" cy="196850"/>
          </a:xfrm>
          <a:prstGeom prst="smileyFace">
            <a:avLst>
              <a:gd name="adj" fmla="val 4653"/>
            </a:avLst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02431" name="AutoShape 31"/>
          <p:cNvSpPr>
            <a:spLocks noChangeArrowheads="1"/>
          </p:cNvSpPr>
          <p:nvPr/>
        </p:nvSpPr>
        <p:spPr bwMode="auto">
          <a:xfrm>
            <a:off x="4044950" y="2884488"/>
            <a:ext cx="179388" cy="196850"/>
          </a:xfrm>
          <a:prstGeom prst="smileyFace">
            <a:avLst>
              <a:gd name="adj" fmla="val 4653"/>
            </a:avLst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02432" name="AutoShape 32"/>
          <p:cNvSpPr>
            <a:spLocks noChangeArrowheads="1"/>
          </p:cNvSpPr>
          <p:nvPr/>
        </p:nvSpPr>
        <p:spPr bwMode="auto">
          <a:xfrm>
            <a:off x="6430963" y="2393950"/>
            <a:ext cx="179387" cy="196850"/>
          </a:xfrm>
          <a:prstGeom prst="smileyFace">
            <a:avLst>
              <a:gd name="adj" fmla="val 4653"/>
            </a:avLst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02433" name="AutoShape 33"/>
          <p:cNvSpPr>
            <a:spLocks noChangeArrowheads="1"/>
          </p:cNvSpPr>
          <p:nvPr/>
        </p:nvSpPr>
        <p:spPr bwMode="auto">
          <a:xfrm>
            <a:off x="4540250" y="3478213"/>
            <a:ext cx="179388" cy="196850"/>
          </a:xfrm>
          <a:prstGeom prst="smileyFace">
            <a:avLst>
              <a:gd name="adj" fmla="val 4653"/>
            </a:avLst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02434" name="AutoShape 34"/>
          <p:cNvSpPr>
            <a:spLocks noChangeArrowheads="1"/>
          </p:cNvSpPr>
          <p:nvPr/>
        </p:nvSpPr>
        <p:spPr bwMode="auto">
          <a:xfrm>
            <a:off x="5135563" y="3367088"/>
            <a:ext cx="179387" cy="196850"/>
          </a:xfrm>
          <a:prstGeom prst="smileyFace">
            <a:avLst>
              <a:gd name="adj" fmla="val 4653"/>
            </a:avLst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02435" name="AutoShape 35"/>
          <p:cNvSpPr>
            <a:spLocks noChangeArrowheads="1"/>
          </p:cNvSpPr>
          <p:nvPr/>
        </p:nvSpPr>
        <p:spPr bwMode="auto">
          <a:xfrm>
            <a:off x="6594475" y="1790700"/>
            <a:ext cx="179388" cy="196850"/>
          </a:xfrm>
          <a:prstGeom prst="smileyFace">
            <a:avLst>
              <a:gd name="adj" fmla="val 4653"/>
            </a:avLst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02436" name="AutoShape 36"/>
          <p:cNvSpPr>
            <a:spLocks noChangeArrowheads="1"/>
          </p:cNvSpPr>
          <p:nvPr/>
        </p:nvSpPr>
        <p:spPr bwMode="auto">
          <a:xfrm>
            <a:off x="4643438" y="2944813"/>
            <a:ext cx="179387" cy="196850"/>
          </a:xfrm>
          <a:prstGeom prst="smileyFace">
            <a:avLst>
              <a:gd name="adj" fmla="val 4653"/>
            </a:avLst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02437" name="AutoShape 37"/>
          <p:cNvSpPr>
            <a:spLocks noChangeArrowheads="1"/>
          </p:cNvSpPr>
          <p:nvPr/>
        </p:nvSpPr>
        <p:spPr bwMode="auto">
          <a:xfrm>
            <a:off x="5254625" y="2867025"/>
            <a:ext cx="179388" cy="196850"/>
          </a:xfrm>
          <a:prstGeom prst="smileyFace">
            <a:avLst>
              <a:gd name="adj" fmla="val 4653"/>
            </a:avLst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02438" name="AutoShape 38"/>
          <p:cNvSpPr>
            <a:spLocks noChangeArrowheads="1"/>
          </p:cNvSpPr>
          <p:nvPr/>
        </p:nvSpPr>
        <p:spPr bwMode="auto">
          <a:xfrm>
            <a:off x="4427538" y="3949700"/>
            <a:ext cx="179387" cy="196850"/>
          </a:xfrm>
          <a:prstGeom prst="smileyFace">
            <a:avLst>
              <a:gd name="adj" fmla="val 4653"/>
            </a:avLst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02439" name="AutoShape 39"/>
          <p:cNvSpPr>
            <a:spLocks noChangeArrowheads="1"/>
          </p:cNvSpPr>
          <p:nvPr/>
        </p:nvSpPr>
        <p:spPr bwMode="auto">
          <a:xfrm>
            <a:off x="4905375" y="3808413"/>
            <a:ext cx="179388" cy="196850"/>
          </a:xfrm>
          <a:prstGeom prst="smileyFace">
            <a:avLst>
              <a:gd name="adj" fmla="val 4653"/>
            </a:avLst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02440" name="AutoShape 40"/>
          <p:cNvSpPr>
            <a:spLocks noChangeArrowheads="1"/>
          </p:cNvSpPr>
          <p:nvPr/>
        </p:nvSpPr>
        <p:spPr bwMode="auto">
          <a:xfrm>
            <a:off x="7034213" y="3144838"/>
            <a:ext cx="179387" cy="196850"/>
          </a:xfrm>
          <a:prstGeom prst="smileyFace">
            <a:avLst>
              <a:gd name="adj" fmla="val 4653"/>
            </a:avLst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02441" name="AutoShape 41"/>
          <p:cNvSpPr>
            <a:spLocks noChangeArrowheads="1"/>
          </p:cNvSpPr>
          <p:nvPr/>
        </p:nvSpPr>
        <p:spPr bwMode="auto">
          <a:xfrm>
            <a:off x="6305550" y="4048125"/>
            <a:ext cx="179388" cy="196850"/>
          </a:xfrm>
          <a:prstGeom prst="smileyFace">
            <a:avLst>
              <a:gd name="adj" fmla="val 4653"/>
            </a:avLst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02442" name="AutoShape 42"/>
          <p:cNvSpPr>
            <a:spLocks noChangeArrowheads="1"/>
          </p:cNvSpPr>
          <p:nvPr/>
        </p:nvSpPr>
        <p:spPr bwMode="auto">
          <a:xfrm>
            <a:off x="7027863" y="2600325"/>
            <a:ext cx="179387" cy="196850"/>
          </a:xfrm>
          <a:prstGeom prst="smileyFace">
            <a:avLst>
              <a:gd name="adj" fmla="val 4653"/>
            </a:avLst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02443" name="AutoShape 43"/>
          <p:cNvSpPr>
            <a:spLocks noChangeArrowheads="1"/>
          </p:cNvSpPr>
          <p:nvPr/>
        </p:nvSpPr>
        <p:spPr bwMode="auto">
          <a:xfrm>
            <a:off x="6318250" y="3357563"/>
            <a:ext cx="179388" cy="196850"/>
          </a:xfrm>
          <a:prstGeom prst="smileyFace">
            <a:avLst>
              <a:gd name="adj" fmla="val 4653"/>
            </a:avLst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02444" name="AutoShape 44"/>
          <p:cNvSpPr>
            <a:spLocks noChangeArrowheads="1"/>
          </p:cNvSpPr>
          <p:nvPr/>
        </p:nvSpPr>
        <p:spPr bwMode="auto">
          <a:xfrm>
            <a:off x="7202488" y="2122488"/>
            <a:ext cx="179387" cy="196850"/>
          </a:xfrm>
          <a:prstGeom prst="smileyFace">
            <a:avLst>
              <a:gd name="adj" fmla="val 4653"/>
            </a:avLst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02445" name="AutoShape 45"/>
          <p:cNvSpPr>
            <a:spLocks noChangeArrowheads="1"/>
          </p:cNvSpPr>
          <p:nvPr/>
        </p:nvSpPr>
        <p:spPr bwMode="auto">
          <a:xfrm>
            <a:off x="5100638" y="2436813"/>
            <a:ext cx="179387" cy="196850"/>
          </a:xfrm>
          <a:prstGeom prst="smileyFace">
            <a:avLst>
              <a:gd name="adj" fmla="val 4653"/>
            </a:avLst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02446" name="AutoShape 46"/>
          <p:cNvSpPr>
            <a:spLocks noChangeArrowheads="1"/>
          </p:cNvSpPr>
          <p:nvPr/>
        </p:nvSpPr>
        <p:spPr bwMode="auto">
          <a:xfrm>
            <a:off x="4143375" y="4352925"/>
            <a:ext cx="179388" cy="196850"/>
          </a:xfrm>
          <a:prstGeom prst="smileyFace">
            <a:avLst>
              <a:gd name="adj" fmla="val 4653"/>
            </a:avLst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02447" name="Line 47"/>
          <p:cNvSpPr>
            <a:spLocks noChangeShapeType="1"/>
          </p:cNvSpPr>
          <p:nvPr/>
        </p:nvSpPr>
        <p:spPr bwMode="auto">
          <a:xfrm>
            <a:off x="2776538" y="1714500"/>
            <a:ext cx="1158875" cy="4343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102448" name="AutoShape 48"/>
          <p:cNvSpPr>
            <a:spLocks noChangeArrowheads="1"/>
          </p:cNvSpPr>
          <p:nvPr/>
        </p:nvSpPr>
        <p:spPr bwMode="auto">
          <a:xfrm>
            <a:off x="5765800" y="4668838"/>
            <a:ext cx="179388" cy="196850"/>
          </a:xfrm>
          <a:prstGeom prst="smileyFace">
            <a:avLst>
              <a:gd name="adj" fmla="val 4653"/>
            </a:avLst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50" name="Textfeld 49"/>
          <p:cNvSpPr txBox="1"/>
          <p:nvPr/>
        </p:nvSpPr>
        <p:spPr>
          <a:xfrm>
            <a:off x="7130193" y="6291590"/>
            <a:ext cx="186140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50" b="1" dirty="0">
                <a:solidFill>
                  <a:schemeClr val="bg1">
                    <a:lumMod val="65000"/>
                  </a:schemeClr>
                </a:solidFill>
              </a:rPr>
              <a:t>Slides by Barbara Rosario</a:t>
            </a:r>
          </a:p>
        </p:txBody>
      </p:sp>
    </p:spTree>
    <p:extLst>
      <p:ext uri="{BB962C8B-B14F-4D97-AF65-F5344CB8AC3E}">
        <p14:creationId xmlns:p14="http://schemas.microsoft.com/office/powerpoint/2010/main" val="3757029133"/>
      </p:ext>
    </p:extLst>
  </p:cSld>
  <p:clrMapOvr>
    <a:masterClrMapping/>
  </p:clrMapOvr>
</p:sld>
</file>

<file path=ppt/theme/theme1.xml><?xml version="1.0" encoding="utf-8"?>
<a:theme xmlns:a="http://schemas.openxmlformats.org/drawingml/2006/main" name="ukp_template_TUD_CD">
  <a:themeElements>
    <a:clrScheme name="ukp_template_TUD_CD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ukp_template_TUD_CD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ukp_template_TUD_CD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kp_template_TUD_CD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kp_template_TUD_CD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kp_template_TUD_CD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kp_template_TUD_CD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kp_template_TUD_CD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kp_template_TUD_CD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kp_template_TUD_CD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kp_template_TUD_CD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kp_template_TUD_CD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kp_template_TUD_CD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kp_template_TUD_CD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Lectur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Lectur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ukp_template_TUD_CD</Template>
  <TotalTime>4</TotalTime>
  <Words>3151</Words>
  <Application>Microsoft Macintosh PowerPoint</Application>
  <PresentationFormat>On-screen Show (4:3)</PresentationFormat>
  <Paragraphs>591</Paragraphs>
  <Slides>81</Slides>
  <Notes>23</Notes>
  <HiddenSlides>0</HiddenSlides>
  <MMClips>1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81</vt:i4>
      </vt:variant>
    </vt:vector>
  </HeadingPairs>
  <TitlesOfParts>
    <vt:vector size="94" baseType="lpstr">
      <vt:lpstr>Arial</vt:lpstr>
      <vt:lpstr>Bitstream Charter</vt:lpstr>
      <vt:lpstr>Calibri</vt:lpstr>
      <vt:lpstr>Cambria Math</vt:lpstr>
      <vt:lpstr>Courier</vt:lpstr>
      <vt:lpstr>Tahoma</vt:lpstr>
      <vt:lpstr>Times</vt:lpstr>
      <vt:lpstr>Times New Roman</vt:lpstr>
      <vt:lpstr>Verdana</vt:lpstr>
      <vt:lpstr>Wingdings</vt:lpstr>
      <vt:lpstr>ukp_template_TUD_CD</vt:lpstr>
      <vt:lpstr>1_Lecture</vt:lpstr>
      <vt:lpstr>2_Lecture</vt:lpstr>
      <vt:lpstr>Lecture Foundations of Artificial Intelligence  Part 10 – Machine Learning Clustering &amp; Regression </vt:lpstr>
      <vt:lpstr>Last lecture: Naïve Bayes</vt:lpstr>
      <vt:lpstr>Last lecture: Support vector machine</vt:lpstr>
      <vt:lpstr>Last lecture: k-nearest neighbor</vt:lpstr>
      <vt:lpstr>Course overview</vt:lpstr>
      <vt:lpstr>Outline</vt:lpstr>
      <vt:lpstr>Classification</vt:lpstr>
      <vt:lpstr>Classification</vt:lpstr>
      <vt:lpstr>Classification</vt:lpstr>
      <vt:lpstr>Classification</vt:lpstr>
      <vt:lpstr>Supervised classification</vt:lpstr>
      <vt:lpstr>Clustering</vt:lpstr>
      <vt:lpstr>Clustering</vt:lpstr>
      <vt:lpstr>Clustering</vt:lpstr>
      <vt:lpstr>Clustering</vt:lpstr>
      <vt:lpstr>Clustering</vt:lpstr>
      <vt:lpstr>Unsupervised classification</vt:lpstr>
      <vt:lpstr>What is clustering?</vt:lpstr>
      <vt:lpstr>Early application of clustering</vt:lpstr>
      <vt:lpstr>Applications of clustering: Astronomy</vt:lpstr>
      <vt:lpstr>Applications of clustering: Image segmentation</vt:lpstr>
      <vt:lpstr>Applications of clustering: Data organization</vt:lpstr>
      <vt:lpstr>Applications of clustering: Customer groups</vt:lpstr>
      <vt:lpstr>Clustering</vt:lpstr>
      <vt:lpstr>Kinds of clustering</vt:lpstr>
      <vt:lpstr>Outline</vt:lpstr>
      <vt:lpstr>K-means example</vt:lpstr>
      <vt:lpstr>K-means clustering</vt:lpstr>
      <vt:lpstr>k-means example</vt:lpstr>
      <vt:lpstr>k-means example</vt:lpstr>
      <vt:lpstr>k-means example</vt:lpstr>
      <vt:lpstr>k-means example</vt:lpstr>
      <vt:lpstr>k-means example</vt:lpstr>
      <vt:lpstr>k-means example</vt:lpstr>
      <vt:lpstr>Local minima</vt:lpstr>
      <vt:lpstr>Benefits and drawbacks of k-means</vt:lpstr>
      <vt:lpstr>How do we evaluate the clusters?</vt:lpstr>
      <vt:lpstr>Purity</vt:lpstr>
      <vt:lpstr>Purity</vt:lpstr>
      <vt:lpstr>Example: Image compression</vt:lpstr>
      <vt:lpstr>Source image</vt:lpstr>
      <vt:lpstr>Clustering Results</vt:lpstr>
      <vt:lpstr>Some Details</vt:lpstr>
      <vt:lpstr>Clustering Results</vt:lpstr>
      <vt:lpstr>Clustering vs. Random Selection</vt:lpstr>
      <vt:lpstr>Clusters in real life</vt:lpstr>
      <vt:lpstr>Clusters: Bonus and exam points (k=2)</vt:lpstr>
      <vt:lpstr>Outline</vt:lpstr>
      <vt:lpstr>Graph clustering</vt:lpstr>
      <vt:lpstr>Different approaches to graph clustering </vt:lpstr>
      <vt:lpstr>MinCut/MaxFlow</vt:lpstr>
      <vt:lpstr>Markov chain clustering (MCL)</vt:lpstr>
      <vt:lpstr>Chinese Whispers graph clustering</vt:lpstr>
      <vt:lpstr>Application: Language separation</vt:lpstr>
      <vt:lpstr>Clustering with Chinese Whispers</vt:lpstr>
      <vt:lpstr>“Look at my nice languages!”</vt:lpstr>
      <vt:lpstr>Properties of Chinese Whispers</vt:lpstr>
      <vt:lpstr>Outline</vt:lpstr>
      <vt:lpstr>Recent Examples of  in Reinforcement Learning</vt:lpstr>
      <vt:lpstr>Reinforcement Learning</vt:lpstr>
      <vt:lpstr>Real-world learning</vt:lpstr>
      <vt:lpstr>Real-world learning</vt:lpstr>
      <vt:lpstr>Real-world learning</vt:lpstr>
      <vt:lpstr>Real-world learning</vt:lpstr>
      <vt:lpstr>Real-world learning</vt:lpstr>
      <vt:lpstr>Real-world learning</vt:lpstr>
      <vt:lpstr>Reinforcement Learning</vt:lpstr>
      <vt:lpstr>Types of Machine Learning</vt:lpstr>
      <vt:lpstr>Reinforcement Learning:  Interaction with the environment</vt:lpstr>
      <vt:lpstr>Reinforcement Learning: Core Concepts</vt:lpstr>
      <vt:lpstr>Exploration vs. Exploitation</vt:lpstr>
      <vt:lpstr>Trade-off between Exploration and Exploitation</vt:lpstr>
      <vt:lpstr>The Gridworld Example</vt:lpstr>
      <vt:lpstr>The Gridworld Example</vt:lpstr>
      <vt:lpstr>The Gridworld Example</vt:lpstr>
      <vt:lpstr>Solving the gridworld problem</vt:lpstr>
      <vt:lpstr>Q-learning: Solving the gridworld problem</vt:lpstr>
      <vt:lpstr>Recent Examples of  in Reinforcement Learning</vt:lpstr>
      <vt:lpstr>AlphaZero</vt:lpstr>
      <vt:lpstr>Recent Examples of  in Reinforcement Learning</vt:lpstr>
      <vt:lpstr>Take-home messages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zesch</dc:creator>
  <cp:lastModifiedBy>Torsten Zesch</cp:lastModifiedBy>
  <cp:revision>1718</cp:revision>
  <cp:lastPrinted>1601-01-01T00:00:00Z</cp:lastPrinted>
  <dcterms:created xsi:type="dcterms:W3CDTF">1601-01-01T00:00:00Z</dcterms:created>
  <dcterms:modified xsi:type="dcterms:W3CDTF">2021-04-28T06:41:07Z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</Properties>
</file>